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1" r:id="rId3"/>
    <p:sldId id="263" r:id="rId4"/>
    <p:sldId id="271" r:id="rId5"/>
    <p:sldId id="269" r:id="rId6"/>
    <p:sldId id="286" r:id="rId7"/>
    <p:sldId id="288" r:id="rId8"/>
    <p:sldId id="287" r:id="rId9"/>
    <p:sldId id="275" r:id="rId10"/>
    <p:sldId id="264" r:id="rId11"/>
    <p:sldId id="278" r:id="rId12"/>
    <p:sldId id="273" r:id="rId13"/>
    <p:sldId id="281" r:id="rId14"/>
    <p:sldId id="282" r:id="rId15"/>
    <p:sldId id="283" r:id="rId16"/>
    <p:sldId id="284" r:id="rId17"/>
    <p:sldId id="285" r:id="rId18"/>
    <p:sldId id="279" r:id="rId19"/>
    <p:sldId id="265" r:id="rId20"/>
    <p:sldId id="266" r:id="rId21"/>
    <p:sldId id="276" r:id="rId22"/>
    <p:sldId id="290" r:id="rId23"/>
    <p:sldId id="291" r:id="rId24"/>
    <p:sldId id="267" r:id="rId25"/>
    <p:sldId id="260" r:id="rId26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9611" autoAdjust="0"/>
  </p:normalViewPr>
  <p:slideViewPr>
    <p:cSldViewPr snapToGrid="0">
      <p:cViewPr>
        <p:scale>
          <a:sx n="75" d="100"/>
          <a:sy n="75" d="100"/>
        </p:scale>
        <p:origin x="164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de-DE" noProof="0" dirty="0"/>
            <a:t>Problem Description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de-DE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de-DE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de-DE" noProof="0" dirty="0" err="1"/>
            <a:t>Our</a:t>
          </a:r>
          <a:r>
            <a:rPr lang="de-DE" noProof="0" dirty="0"/>
            <a:t> Approach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de-DE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de-DE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de-DE" noProof="0" dirty="0" err="1"/>
            <a:t>Our</a:t>
          </a:r>
          <a:r>
            <a:rPr lang="de-DE" noProof="0" dirty="0"/>
            <a:t> </a:t>
          </a:r>
          <a:r>
            <a:rPr lang="de-DE" noProof="0" dirty="0" err="1"/>
            <a:t>Results</a:t>
          </a:r>
          <a:endParaRPr lang="de-DE" noProof="0" dirty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de-DE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de-DE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ierer mit einfarbiger Füllung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rte mit Ortsmarkierung mit einfarbiger Füllung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noProof="0" dirty="0"/>
            <a:t>Problem Description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noProof="0" dirty="0" err="1"/>
            <a:t>Our</a:t>
          </a:r>
          <a:r>
            <a:rPr lang="de-DE" sz="3000" kern="1200" noProof="0" dirty="0"/>
            <a:t> Approach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noProof="0" dirty="0" err="1"/>
            <a:t>Our</a:t>
          </a:r>
          <a:r>
            <a:rPr lang="de-DE" sz="3000" kern="1200" noProof="0" dirty="0"/>
            <a:t> </a:t>
          </a:r>
          <a:r>
            <a:rPr lang="de-DE" sz="3000" kern="1200" noProof="0" dirty="0" err="1"/>
            <a:t>Results</a:t>
          </a:r>
          <a:endParaRPr lang="de-DE" sz="3000" kern="1200" noProof="0" dirty="0"/>
        </a:p>
      </dsp:txBody>
      <dsp:txXfrm>
        <a:off x="7628474" y="274626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Symbolliste mit Bezeichnungen"/>
  <dgm:desc val="Hiermit zeigen Sie nicht sequenzielle oder gruppierte Informationsblöcke begleitet von einem zugehörigen visuellen Element an. Eignet sich am besten für Symbole oder kleine Bilder mit kurzen Textbeschriftunge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A2EA4-0B56-441C-A9D3-5AD09C9F1422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85CE-6145-404E-B599-68FDF26648DF}" type="datetime1">
              <a:rPr lang="de-DE" smtClean="0"/>
              <a:pPr/>
              <a:t>11.11.2023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or </a:t>
            </a:r>
            <a:r>
              <a:rPr lang="de-DE" dirty="0" err="1"/>
              <a:t>offering</a:t>
            </a:r>
            <a:r>
              <a:rPr lang="de-DE" dirty="0"/>
              <a:t> a </a:t>
            </a:r>
            <a:r>
              <a:rPr lang="de-DE" dirty="0" err="1"/>
              <a:t>ride</a:t>
            </a:r>
            <a:r>
              <a:rPr lang="de-DE" dirty="0"/>
              <a:t>,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an </a:t>
            </a:r>
            <a:r>
              <a:rPr lang="de-DE" b="1" dirty="0" err="1"/>
              <a:t>Authentification</a:t>
            </a:r>
            <a:r>
              <a:rPr lang="de-DE" b="1" dirty="0"/>
              <a:t> Service</a:t>
            </a:r>
          </a:p>
          <a:p>
            <a:r>
              <a:rPr lang="de-DE" dirty="0"/>
              <a:t>The </a:t>
            </a:r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owns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data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like: personal </a:t>
            </a:r>
            <a:r>
              <a:rPr lang="de-DE" dirty="0" err="1"/>
              <a:t>information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of </a:t>
            </a:r>
            <a:r>
              <a:rPr lang="de-DE" dirty="0" err="1"/>
              <a:t>rides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lvl="1"/>
            <a:r>
              <a:rPr lang="de-DE" dirty="0"/>
              <a:t>User </a:t>
            </a:r>
            <a:r>
              <a:rPr lang="de-DE" dirty="0" err="1"/>
              <a:t>registers</a:t>
            </a:r>
            <a:r>
              <a:rPr lang="de-DE" dirty="0"/>
              <a:t> with </a:t>
            </a:r>
            <a:r>
              <a:rPr lang="de-DE" dirty="0" err="1"/>
              <a:t>help</a:t>
            </a:r>
            <a:r>
              <a:rPr lang="de-DE" dirty="0"/>
              <a:t> of </a:t>
            </a:r>
            <a:r>
              <a:rPr lang="de-DE" dirty="0" err="1"/>
              <a:t>Authentification</a:t>
            </a:r>
            <a:r>
              <a:rPr lang="de-DE" dirty="0"/>
              <a:t> Service</a:t>
            </a:r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Ratings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is</a:t>
            </a:r>
            <a:r>
              <a:rPr lang="de-DE" dirty="0"/>
              <a:t> API Interface for Matching Service</a:t>
            </a:r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noProof="0" smtClean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01572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or </a:t>
            </a:r>
            <a:r>
              <a:rPr lang="de-DE" dirty="0" err="1"/>
              <a:t>offering</a:t>
            </a:r>
            <a:r>
              <a:rPr lang="de-DE" dirty="0"/>
              <a:t> a </a:t>
            </a:r>
            <a:r>
              <a:rPr lang="de-DE" dirty="0" err="1"/>
              <a:t>ride</a:t>
            </a:r>
            <a:r>
              <a:rPr lang="de-DE" dirty="0"/>
              <a:t>,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an </a:t>
            </a:r>
            <a:r>
              <a:rPr lang="de-DE" b="1" dirty="0" err="1"/>
              <a:t>Authentification</a:t>
            </a:r>
            <a:r>
              <a:rPr lang="de-DE" b="1" dirty="0"/>
              <a:t> Service</a:t>
            </a:r>
          </a:p>
          <a:p>
            <a:r>
              <a:rPr lang="de-DE" dirty="0"/>
              <a:t>The </a:t>
            </a:r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owns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data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like: personal </a:t>
            </a:r>
            <a:r>
              <a:rPr lang="de-DE" dirty="0" err="1"/>
              <a:t>information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of </a:t>
            </a:r>
            <a:r>
              <a:rPr lang="de-DE" dirty="0" err="1"/>
              <a:t>rides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lvl="1"/>
            <a:r>
              <a:rPr lang="de-DE" dirty="0"/>
              <a:t>User </a:t>
            </a:r>
            <a:r>
              <a:rPr lang="de-DE" dirty="0" err="1"/>
              <a:t>registers</a:t>
            </a:r>
            <a:r>
              <a:rPr lang="de-DE" dirty="0"/>
              <a:t> with </a:t>
            </a:r>
            <a:r>
              <a:rPr lang="de-DE" dirty="0" err="1"/>
              <a:t>help</a:t>
            </a:r>
            <a:r>
              <a:rPr lang="de-DE" dirty="0"/>
              <a:t> of </a:t>
            </a:r>
            <a:r>
              <a:rPr lang="de-DE" dirty="0" err="1"/>
              <a:t>Authentification</a:t>
            </a:r>
            <a:r>
              <a:rPr lang="de-DE" dirty="0"/>
              <a:t> Service</a:t>
            </a:r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Ratings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is</a:t>
            </a:r>
            <a:r>
              <a:rPr lang="de-DE" dirty="0"/>
              <a:t> API Interface for Matching Service</a:t>
            </a:r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noProof="0" smtClean="0"/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68419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Registrierung</a:t>
            </a:r>
          </a:p>
          <a:p>
            <a:r>
              <a:rPr lang="de-DE" dirty="0"/>
              <a:t>Einloggen</a:t>
            </a:r>
          </a:p>
          <a:p>
            <a:r>
              <a:rPr lang="de-DE" dirty="0"/>
              <a:t>Zuordnung der Ratings in den Smart </a:t>
            </a:r>
            <a:r>
              <a:rPr lang="de-DE" dirty="0" err="1"/>
              <a:t>Contracts</a:t>
            </a:r>
            <a:endParaRPr lang="de-DE" dirty="0"/>
          </a:p>
          <a:p>
            <a:r>
              <a:rPr lang="de-DE" dirty="0"/>
              <a:t>Hat eigenen Speicher und in denen sind die Master Data und die Pseudonyme verlinkt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noProof="0" smtClean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33148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or </a:t>
            </a:r>
            <a:r>
              <a:rPr lang="de-DE" dirty="0" err="1"/>
              <a:t>offering</a:t>
            </a:r>
            <a:r>
              <a:rPr lang="de-DE" dirty="0"/>
              <a:t> a </a:t>
            </a:r>
            <a:r>
              <a:rPr lang="de-DE" dirty="0" err="1"/>
              <a:t>ride</a:t>
            </a:r>
            <a:r>
              <a:rPr lang="de-DE" dirty="0"/>
              <a:t>,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an </a:t>
            </a:r>
            <a:r>
              <a:rPr lang="de-DE" b="1" dirty="0" err="1"/>
              <a:t>Authentification</a:t>
            </a:r>
            <a:r>
              <a:rPr lang="de-DE" b="1" dirty="0"/>
              <a:t> Service</a:t>
            </a:r>
          </a:p>
          <a:p>
            <a:r>
              <a:rPr lang="de-DE" dirty="0"/>
              <a:t>The </a:t>
            </a:r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owns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data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like: personal </a:t>
            </a:r>
            <a:r>
              <a:rPr lang="de-DE" dirty="0" err="1"/>
              <a:t>information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of </a:t>
            </a:r>
            <a:r>
              <a:rPr lang="de-DE" dirty="0" err="1"/>
              <a:t>rides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lvl="1"/>
            <a:r>
              <a:rPr lang="de-DE" dirty="0"/>
              <a:t>User </a:t>
            </a:r>
            <a:r>
              <a:rPr lang="de-DE" dirty="0" err="1"/>
              <a:t>registers</a:t>
            </a:r>
            <a:r>
              <a:rPr lang="de-DE" dirty="0"/>
              <a:t> with </a:t>
            </a:r>
            <a:r>
              <a:rPr lang="de-DE" dirty="0" err="1"/>
              <a:t>help</a:t>
            </a:r>
            <a:r>
              <a:rPr lang="de-DE" dirty="0"/>
              <a:t> of </a:t>
            </a:r>
            <a:r>
              <a:rPr lang="de-DE" dirty="0" err="1"/>
              <a:t>Authentification</a:t>
            </a:r>
            <a:r>
              <a:rPr lang="de-DE" dirty="0"/>
              <a:t> Service</a:t>
            </a:r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Ratings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is</a:t>
            </a:r>
            <a:r>
              <a:rPr lang="de-DE" dirty="0"/>
              <a:t> API Interface for Matching Service</a:t>
            </a:r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noProof="0" smtClean="0"/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5587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or </a:t>
            </a:r>
            <a:r>
              <a:rPr lang="de-DE" dirty="0" err="1"/>
              <a:t>offering</a:t>
            </a:r>
            <a:r>
              <a:rPr lang="de-DE" dirty="0"/>
              <a:t> a </a:t>
            </a:r>
            <a:r>
              <a:rPr lang="de-DE" dirty="0" err="1"/>
              <a:t>ride</a:t>
            </a:r>
            <a:r>
              <a:rPr lang="de-DE" dirty="0"/>
              <a:t>,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an </a:t>
            </a:r>
            <a:r>
              <a:rPr lang="de-DE" b="1" dirty="0" err="1"/>
              <a:t>Authentification</a:t>
            </a:r>
            <a:r>
              <a:rPr lang="de-DE" b="1" dirty="0"/>
              <a:t> Service</a:t>
            </a:r>
          </a:p>
          <a:p>
            <a:r>
              <a:rPr lang="de-DE" dirty="0"/>
              <a:t>The </a:t>
            </a:r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owns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data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like: personal </a:t>
            </a:r>
            <a:r>
              <a:rPr lang="de-DE" dirty="0" err="1"/>
              <a:t>information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of </a:t>
            </a:r>
            <a:r>
              <a:rPr lang="de-DE" dirty="0" err="1"/>
              <a:t>rides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lvl="1"/>
            <a:r>
              <a:rPr lang="de-DE" dirty="0"/>
              <a:t>User </a:t>
            </a:r>
            <a:r>
              <a:rPr lang="de-DE" dirty="0" err="1"/>
              <a:t>registers</a:t>
            </a:r>
            <a:r>
              <a:rPr lang="de-DE" dirty="0"/>
              <a:t> with </a:t>
            </a:r>
            <a:r>
              <a:rPr lang="de-DE" dirty="0" err="1"/>
              <a:t>help</a:t>
            </a:r>
            <a:r>
              <a:rPr lang="de-DE" dirty="0"/>
              <a:t> of </a:t>
            </a:r>
            <a:r>
              <a:rPr lang="de-DE" dirty="0" err="1"/>
              <a:t>Authentification</a:t>
            </a:r>
            <a:r>
              <a:rPr lang="de-DE" dirty="0"/>
              <a:t> Service</a:t>
            </a:r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Ratings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is</a:t>
            </a:r>
            <a:r>
              <a:rPr lang="de-DE" dirty="0"/>
              <a:t> API Interface for Matching Service</a:t>
            </a:r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noProof="0" smtClean="0"/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4255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Pfeile in </a:t>
            </a:r>
            <a:r>
              <a:rPr lang="de-DE" dirty="0" err="1"/>
              <a:t>doppelrichtugn</a:t>
            </a:r>
            <a:endParaRPr lang="de-DE" dirty="0"/>
          </a:p>
          <a:p>
            <a:endParaRPr lang="de-DE" dirty="0"/>
          </a:p>
          <a:p>
            <a:r>
              <a:rPr lang="de-DE" dirty="0"/>
              <a:t>Matching </a:t>
            </a:r>
            <a:r>
              <a:rPr lang="de-DE" dirty="0" err="1"/>
              <a:t>service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noProof="0" smtClean="0"/>
              <a:t>12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28010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or </a:t>
            </a:r>
            <a:r>
              <a:rPr lang="de-DE" dirty="0" err="1"/>
              <a:t>offering</a:t>
            </a:r>
            <a:r>
              <a:rPr lang="de-DE" dirty="0"/>
              <a:t> a </a:t>
            </a:r>
            <a:r>
              <a:rPr lang="de-DE" dirty="0" err="1"/>
              <a:t>ride</a:t>
            </a:r>
            <a:r>
              <a:rPr lang="de-DE" dirty="0"/>
              <a:t>,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an </a:t>
            </a:r>
            <a:r>
              <a:rPr lang="de-DE" b="1" dirty="0" err="1"/>
              <a:t>Authentification</a:t>
            </a:r>
            <a:r>
              <a:rPr lang="de-DE" b="1" dirty="0"/>
              <a:t> Service</a:t>
            </a:r>
          </a:p>
          <a:p>
            <a:r>
              <a:rPr lang="de-DE" dirty="0"/>
              <a:t>The </a:t>
            </a:r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owns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data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like: personal </a:t>
            </a:r>
            <a:r>
              <a:rPr lang="de-DE" dirty="0" err="1"/>
              <a:t>information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of </a:t>
            </a:r>
            <a:r>
              <a:rPr lang="de-DE" dirty="0" err="1"/>
              <a:t>rides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lvl="1"/>
            <a:r>
              <a:rPr lang="de-DE" dirty="0"/>
              <a:t>User </a:t>
            </a:r>
            <a:r>
              <a:rPr lang="de-DE" dirty="0" err="1"/>
              <a:t>registers</a:t>
            </a:r>
            <a:r>
              <a:rPr lang="de-DE" dirty="0"/>
              <a:t> with </a:t>
            </a:r>
            <a:r>
              <a:rPr lang="de-DE" dirty="0" err="1"/>
              <a:t>help</a:t>
            </a:r>
            <a:r>
              <a:rPr lang="de-DE" dirty="0"/>
              <a:t> of </a:t>
            </a:r>
            <a:r>
              <a:rPr lang="de-DE" dirty="0" err="1"/>
              <a:t>Authentification</a:t>
            </a:r>
            <a:r>
              <a:rPr lang="de-DE" dirty="0"/>
              <a:t> Service</a:t>
            </a:r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Ratings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is</a:t>
            </a:r>
            <a:r>
              <a:rPr lang="de-DE" dirty="0"/>
              <a:t> API Interface for Matching Service</a:t>
            </a:r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560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or </a:t>
            </a:r>
            <a:r>
              <a:rPr lang="de-DE" dirty="0" err="1"/>
              <a:t>offering</a:t>
            </a:r>
            <a:r>
              <a:rPr lang="de-DE" dirty="0"/>
              <a:t> a </a:t>
            </a:r>
            <a:r>
              <a:rPr lang="de-DE" dirty="0" err="1"/>
              <a:t>ride</a:t>
            </a:r>
            <a:r>
              <a:rPr lang="de-DE" dirty="0"/>
              <a:t>,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an </a:t>
            </a:r>
            <a:r>
              <a:rPr lang="de-DE" b="1" dirty="0" err="1"/>
              <a:t>Authentification</a:t>
            </a:r>
            <a:r>
              <a:rPr lang="de-DE" b="1" dirty="0"/>
              <a:t> Service</a:t>
            </a:r>
          </a:p>
          <a:p>
            <a:r>
              <a:rPr lang="de-DE" dirty="0"/>
              <a:t>The </a:t>
            </a:r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owns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data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like: personal </a:t>
            </a:r>
            <a:r>
              <a:rPr lang="de-DE" dirty="0" err="1"/>
              <a:t>information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of </a:t>
            </a:r>
            <a:r>
              <a:rPr lang="de-DE" dirty="0" err="1"/>
              <a:t>rides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lvl="1"/>
            <a:r>
              <a:rPr lang="de-DE" dirty="0"/>
              <a:t>User </a:t>
            </a:r>
            <a:r>
              <a:rPr lang="de-DE" dirty="0" err="1"/>
              <a:t>registers</a:t>
            </a:r>
            <a:r>
              <a:rPr lang="de-DE" dirty="0"/>
              <a:t> with </a:t>
            </a:r>
            <a:r>
              <a:rPr lang="de-DE" dirty="0" err="1"/>
              <a:t>help</a:t>
            </a:r>
            <a:r>
              <a:rPr lang="de-DE" dirty="0"/>
              <a:t> of </a:t>
            </a:r>
            <a:r>
              <a:rPr lang="de-DE" dirty="0" err="1"/>
              <a:t>Authentification</a:t>
            </a:r>
            <a:r>
              <a:rPr lang="de-DE" dirty="0"/>
              <a:t> Service</a:t>
            </a:r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Ratings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is</a:t>
            </a:r>
            <a:r>
              <a:rPr lang="de-DE" dirty="0"/>
              <a:t> API Interface for Matching Service</a:t>
            </a:r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noProof="0" smtClean="0"/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2268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or </a:t>
            </a:r>
            <a:r>
              <a:rPr lang="de-DE" dirty="0" err="1"/>
              <a:t>offering</a:t>
            </a:r>
            <a:r>
              <a:rPr lang="de-DE" dirty="0"/>
              <a:t> a </a:t>
            </a:r>
            <a:r>
              <a:rPr lang="de-DE" dirty="0" err="1"/>
              <a:t>ride</a:t>
            </a:r>
            <a:r>
              <a:rPr lang="de-DE" dirty="0"/>
              <a:t>,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an </a:t>
            </a:r>
            <a:r>
              <a:rPr lang="de-DE" b="1" dirty="0" err="1"/>
              <a:t>Authentification</a:t>
            </a:r>
            <a:r>
              <a:rPr lang="de-DE" b="1" dirty="0"/>
              <a:t> Service</a:t>
            </a:r>
          </a:p>
          <a:p>
            <a:r>
              <a:rPr lang="de-DE" dirty="0"/>
              <a:t>The </a:t>
            </a:r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owns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data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like: personal </a:t>
            </a:r>
            <a:r>
              <a:rPr lang="de-DE" dirty="0" err="1"/>
              <a:t>information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of </a:t>
            </a:r>
            <a:r>
              <a:rPr lang="de-DE" dirty="0" err="1"/>
              <a:t>rides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lvl="1"/>
            <a:r>
              <a:rPr lang="de-DE" dirty="0"/>
              <a:t>User </a:t>
            </a:r>
            <a:r>
              <a:rPr lang="de-DE" dirty="0" err="1"/>
              <a:t>registers</a:t>
            </a:r>
            <a:r>
              <a:rPr lang="de-DE" dirty="0"/>
              <a:t> with </a:t>
            </a:r>
            <a:r>
              <a:rPr lang="de-DE" dirty="0" err="1"/>
              <a:t>help</a:t>
            </a:r>
            <a:r>
              <a:rPr lang="de-DE" dirty="0"/>
              <a:t> of </a:t>
            </a:r>
            <a:r>
              <a:rPr lang="de-DE" dirty="0" err="1"/>
              <a:t>Authentification</a:t>
            </a:r>
            <a:r>
              <a:rPr lang="de-DE" dirty="0"/>
              <a:t> Service</a:t>
            </a:r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Ratings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is</a:t>
            </a:r>
            <a:r>
              <a:rPr lang="de-DE" dirty="0"/>
              <a:t> API Interface for Matching Service</a:t>
            </a:r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noProof="0" smtClean="0"/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73656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or </a:t>
            </a:r>
            <a:r>
              <a:rPr lang="de-DE" dirty="0" err="1"/>
              <a:t>offering</a:t>
            </a:r>
            <a:r>
              <a:rPr lang="de-DE" dirty="0"/>
              <a:t> a </a:t>
            </a:r>
            <a:r>
              <a:rPr lang="de-DE" dirty="0" err="1"/>
              <a:t>ride</a:t>
            </a:r>
            <a:r>
              <a:rPr lang="de-DE" dirty="0"/>
              <a:t>,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an </a:t>
            </a:r>
            <a:r>
              <a:rPr lang="de-DE" b="1" dirty="0" err="1"/>
              <a:t>Authentification</a:t>
            </a:r>
            <a:r>
              <a:rPr lang="de-DE" b="1" dirty="0"/>
              <a:t> Service</a:t>
            </a:r>
          </a:p>
          <a:p>
            <a:r>
              <a:rPr lang="de-DE" dirty="0"/>
              <a:t>The </a:t>
            </a:r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owns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data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like: personal </a:t>
            </a:r>
            <a:r>
              <a:rPr lang="de-DE" dirty="0" err="1"/>
              <a:t>information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of </a:t>
            </a:r>
            <a:r>
              <a:rPr lang="de-DE" dirty="0" err="1"/>
              <a:t>rides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lvl="1"/>
            <a:r>
              <a:rPr lang="de-DE" dirty="0"/>
              <a:t>User </a:t>
            </a:r>
            <a:r>
              <a:rPr lang="de-DE" dirty="0" err="1"/>
              <a:t>registers</a:t>
            </a:r>
            <a:r>
              <a:rPr lang="de-DE" dirty="0"/>
              <a:t> with </a:t>
            </a:r>
            <a:r>
              <a:rPr lang="de-DE" dirty="0" err="1"/>
              <a:t>help</a:t>
            </a:r>
            <a:r>
              <a:rPr lang="de-DE" dirty="0"/>
              <a:t> of </a:t>
            </a:r>
            <a:r>
              <a:rPr lang="de-DE" dirty="0" err="1"/>
              <a:t>Authentification</a:t>
            </a:r>
            <a:r>
              <a:rPr lang="de-DE" dirty="0"/>
              <a:t> Service</a:t>
            </a:r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Ratings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Authentification</a:t>
            </a:r>
            <a:r>
              <a:rPr lang="de-DE" dirty="0"/>
              <a:t> Service </a:t>
            </a:r>
            <a:r>
              <a:rPr lang="de-DE" dirty="0" err="1"/>
              <a:t>is</a:t>
            </a:r>
            <a:r>
              <a:rPr lang="de-DE" dirty="0"/>
              <a:t> API Interface for Matching Service</a:t>
            </a:r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noProof="0" smtClean="0"/>
              <a:t>16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8421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C03BF4-324D-444B-B2B4-5879EFE83EC5}" type="datetime1">
              <a:rPr lang="de-DE" noProof="0" smtClean="0"/>
              <a:t>11.11.2023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14D70A-F3C5-4A6E-9522-4175BD08EA7F}" type="datetime1">
              <a:rPr lang="de-DE" noProof="0" smtClean="0"/>
              <a:t>11.11.2023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688D79-9856-49D3-A6E5-0DDD62E7F21D}" type="datetime1">
              <a:rPr lang="de-DE" noProof="0" smtClean="0"/>
              <a:t>11.11.2023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E1979-03AF-4780-AA12-4B63DE69AC45}" type="datetime1">
              <a:rPr lang="de-DE" noProof="0" smtClean="0"/>
              <a:t>11.11.2023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D6A1D9F-0411-49EB-8C99-09648CED7900}" type="datetime1">
              <a:rPr lang="de-DE" noProof="0" smtClean="0"/>
              <a:t>11.11.2023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77A7A-EAFE-4BD9-883A-190BF6213361}" type="datetime1">
              <a:rPr lang="de-DE" noProof="0" smtClean="0"/>
              <a:t>11.11.2023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AF743-5D3F-4201-BC3F-6547FAFA22B9}" type="datetime1">
              <a:rPr lang="de-DE" noProof="0" smtClean="0"/>
              <a:t>11.11.2023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9A12-2F55-4BC0-8DE6-9A20F0D713DC}" type="datetime1">
              <a:rPr lang="de-DE" noProof="0" smtClean="0"/>
              <a:t>11.11.2023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12B84F-57B3-4CC5-9030-860002DF7D30}" type="datetime1">
              <a:rPr lang="de-DE" noProof="0" smtClean="0"/>
              <a:t>11.11.2023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9E7381-8FDF-40EE-9279-25401C84A40A}" type="datetime1">
              <a:rPr lang="de-DE" noProof="0" smtClean="0"/>
              <a:t>11.11.2023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9B38-3700-4F31-B929-FDC2A865E208}" type="datetime1">
              <a:rPr lang="de-DE" noProof="0" smtClean="0"/>
              <a:t>11.11.2023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3214D96-B3C8-4F1E-B664-5DE2819FAB83}" type="datetime1">
              <a:rPr lang="de-DE" noProof="0" smtClean="0"/>
              <a:t>11.11.2023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8.svg"/><Relationship Id="rId4" Type="http://schemas.openxmlformats.org/officeDocument/2006/relationships/image" Target="../media/image9.sv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2.svg"/><Relationship Id="rId4" Type="http://schemas.openxmlformats.org/officeDocument/2006/relationships/image" Target="../media/image11.sv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1.sv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1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de-DE" sz="6000" dirty="0">
                <a:solidFill>
                  <a:schemeClr val="bg1"/>
                </a:solidFill>
              </a:rPr>
              <a:t>Privacy </a:t>
            </a:r>
            <a:r>
              <a:rPr lang="de-DE" sz="6000" dirty="0" err="1">
                <a:solidFill>
                  <a:schemeClr val="bg1"/>
                </a:solidFill>
              </a:rPr>
              <a:t>drifters</a:t>
            </a:r>
            <a:endParaRPr lang="de-DE" sz="60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rgbClr val="7CEBFF"/>
                </a:solidFill>
              </a:rPr>
              <a:t>Privacy </a:t>
            </a:r>
            <a:r>
              <a:rPr lang="de-DE" dirty="0" err="1">
                <a:solidFill>
                  <a:srgbClr val="7CEBFF"/>
                </a:solidFill>
              </a:rPr>
              <a:t>Visualization</a:t>
            </a:r>
            <a:r>
              <a:rPr lang="de-DE" dirty="0">
                <a:solidFill>
                  <a:srgbClr val="7CEBFF"/>
                </a:solidFill>
              </a:rPr>
              <a:t> of </a:t>
            </a:r>
            <a:r>
              <a:rPr lang="de-DE" dirty="0" err="1">
                <a:solidFill>
                  <a:srgbClr val="7CEBFF"/>
                </a:solidFill>
              </a:rPr>
              <a:t>decentralized</a:t>
            </a:r>
            <a:r>
              <a:rPr lang="de-DE" dirty="0">
                <a:solidFill>
                  <a:srgbClr val="7CEBFF"/>
                </a:solidFill>
              </a:rPr>
              <a:t> </a:t>
            </a:r>
            <a:r>
              <a:rPr lang="de-DE" dirty="0" err="1">
                <a:solidFill>
                  <a:srgbClr val="7CEBFF"/>
                </a:solidFill>
              </a:rPr>
              <a:t>riding</a:t>
            </a:r>
            <a:r>
              <a:rPr lang="de-DE" dirty="0">
                <a:solidFill>
                  <a:srgbClr val="7CEBFF"/>
                </a:solidFill>
              </a:rPr>
              <a:t>-pool </a:t>
            </a:r>
            <a:r>
              <a:rPr lang="de-DE" dirty="0" err="1">
                <a:solidFill>
                  <a:srgbClr val="7CEBFF"/>
                </a:solidFill>
              </a:rPr>
              <a:t>platform</a:t>
            </a:r>
            <a:endParaRPr lang="de-DE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CB16EB-6D90-ADEE-6169-622F94AE3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Approach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FBBE932F-A1BD-F660-17C4-5EC850D82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 descr="Programmierer mit einfarbiger Füllung">
            <a:extLst>
              <a:ext uri="{FF2B5EF4-FFF2-40B4-BE49-F238E27FC236}">
                <a16:creationId xmlns:a16="http://schemas.microsoft.com/office/drawing/2014/main" id="{D91BA684-0F3E-D219-D16C-E083EC6F216F}"/>
              </a:ext>
            </a:extLst>
          </p:cNvPr>
          <p:cNvSpPr/>
          <p:nvPr/>
        </p:nvSpPr>
        <p:spPr>
          <a:xfrm>
            <a:off x="9386971" y="491707"/>
            <a:ext cx="2285995" cy="228599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94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94303F-93F2-5E55-41DC-5380459C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Technological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A86C211-1435-46EF-5A2E-296E392A74A3}"/>
              </a:ext>
            </a:extLst>
          </p:cNvPr>
          <p:cNvSpPr>
            <a:spLocks noGrp="1"/>
          </p:cNvSpPr>
          <p:nvPr/>
        </p:nvSpPr>
        <p:spPr>
          <a:xfrm>
            <a:off x="579600" y="2304888"/>
            <a:ext cx="11323937" cy="3975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dirty="0"/>
              <a:t>Brainstorming about how to visualize data privacy on that platform</a:t>
            </a:r>
          </a:p>
          <a:p>
            <a:r>
              <a:rPr lang="de-DE" sz="3200" dirty="0"/>
              <a:t>Obstacles : </a:t>
            </a:r>
          </a:p>
          <a:p>
            <a:pPr lvl="1"/>
            <a:r>
              <a:rPr lang="de-DE" sz="3200" dirty="0" err="1"/>
              <a:t>Creating</a:t>
            </a:r>
            <a:r>
              <a:rPr lang="de-DE" sz="3200" dirty="0"/>
              <a:t> a </a:t>
            </a:r>
            <a:r>
              <a:rPr lang="de-DE" sz="3200" dirty="0" err="1"/>
              <a:t>map</a:t>
            </a:r>
            <a:r>
              <a:rPr lang="de-DE" sz="3200" dirty="0"/>
              <a:t> and </a:t>
            </a:r>
            <a:r>
              <a:rPr lang="de-DE" sz="3200" dirty="0" err="1"/>
              <a:t>having</a:t>
            </a:r>
            <a:r>
              <a:rPr lang="de-DE" sz="3200" dirty="0"/>
              <a:t> an </a:t>
            </a:r>
            <a:r>
              <a:rPr lang="de-DE" sz="3200" dirty="0" err="1"/>
              <a:t>interactive</a:t>
            </a:r>
            <a:r>
              <a:rPr lang="de-DE" sz="3200" dirty="0"/>
              <a:t> H3 </a:t>
            </a:r>
            <a:r>
              <a:rPr lang="de-DE" sz="3200" dirty="0" err="1"/>
              <a:t>Grid</a:t>
            </a:r>
            <a:r>
              <a:rPr lang="de-DE" sz="3200" dirty="0"/>
              <a:t>.</a:t>
            </a:r>
          </a:p>
          <a:p>
            <a:r>
              <a:rPr lang="de-DE" sz="3200" dirty="0"/>
              <a:t>Frontend: </a:t>
            </a:r>
          </a:p>
          <a:p>
            <a:pPr lvl="1"/>
            <a:r>
              <a:rPr lang="de-DE" sz="3200" dirty="0"/>
              <a:t>Single Page or Multipage  ?</a:t>
            </a:r>
          </a:p>
          <a:p>
            <a:pPr lvl="1"/>
            <a:r>
              <a:rPr lang="de-DE" sz="3200" dirty="0"/>
              <a:t>React v/s Vue ?</a:t>
            </a:r>
          </a:p>
          <a:p>
            <a:r>
              <a:rPr lang="de-DE" sz="3200" dirty="0"/>
              <a:t>Backend: </a:t>
            </a:r>
          </a:p>
          <a:p>
            <a:pPr lvl="1"/>
            <a:r>
              <a:rPr lang="de-DE" sz="3200" dirty="0"/>
              <a:t>Connect Blockchain data to MongoDB Cluster</a:t>
            </a:r>
          </a:p>
          <a:p>
            <a:pPr marL="3240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842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>
            <a:extLst>
              <a:ext uri="{FF2B5EF4-FFF2-40B4-BE49-F238E27FC236}">
                <a16:creationId xmlns:a16="http://schemas.microsoft.com/office/drawing/2014/main" id="{5F621814-E549-62B6-C215-9B9A81001B6C}"/>
              </a:ext>
            </a:extLst>
          </p:cNvPr>
          <p:cNvSpPr/>
          <p:nvPr/>
        </p:nvSpPr>
        <p:spPr>
          <a:xfrm>
            <a:off x="9610331" y="1891775"/>
            <a:ext cx="2153736" cy="4649843"/>
          </a:xfrm>
          <a:prstGeom prst="rect">
            <a:avLst/>
          </a:prstGeom>
          <a:solidFill>
            <a:srgbClr val="7178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Blockchain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7675E-7175-C02E-3875-FDFA339E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From </a:t>
            </a:r>
            <a:r>
              <a:rPr lang="de-DE" dirty="0" err="1"/>
              <a:t>Riding</a:t>
            </a:r>
            <a:r>
              <a:rPr lang="de-DE" dirty="0"/>
              <a:t> request  to 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C39CE8F-C80B-6826-CCC3-FC7BDD795EA1}"/>
              </a:ext>
            </a:extLst>
          </p:cNvPr>
          <p:cNvSpPr>
            <a:spLocks noChangeAspect="1"/>
          </p:cNvSpPr>
          <p:nvPr/>
        </p:nvSpPr>
        <p:spPr>
          <a:xfrm>
            <a:off x="2583279" y="1994254"/>
            <a:ext cx="1260000" cy="1256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Auth-Service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3A8FF28-A15D-3E02-7C3D-E7BD5F10F532}"/>
              </a:ext>
            </a:extLst>
          </p:cNvPr>
          <p:cNvSpPr>
            <a:spLocks noChangeAspect="1"/>
          </p:cNvSpPr>
          <p:nvPr/>
        </p:nvSpPr>
        <p:spPr>
          <a:xfrm>
            <a:off x="2445628" y="5178538"/>
            <a:ext cx="1260000" cy="1256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Auth-Service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59E6E4-CADF-3234-BDA6-344531804251}"/>
              </a:ext>
            </a:extLst>
          </p:cNvPr>
          <p:cNvSpPr/>
          <p:nvPr/>
        </p:nvSpPr>
        <p:spPr>
          <a:xfrm>
            <a:off x="5950519" y="2536776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4DDD2B5-7EBF-15DF-44AD-B6BD714C0F94}"/>
              </a:ext>
            </a:extLst>
          </p:cNvPr>
          <p:cNvSpPr/>
          <p:nvPr/>
        </p:nvSpPr>
        <p:spPr>
          <a:xfrm>
            <a:off x="5962483" y="3621949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8D8076B-A8BD-3EDF-53EB-B7FC2998EF90}"/>
              </a:ext>
            </a:extLst>
          </p:cNvPr>
          <p:cNvSpPr/>
          <p:nvPr/>
        </p:nvSpPr>
        <p:spPr>
          <a:xfrm>
            <a:off x="5959391" y="4687400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pic>
        <p:nvPicPr>
          <p:cNvPr id="14" name="Grafik 13" descr="Gruppe von Personen Silhouette">
            <a:extLst>
              <a:ext uri="{FF2B5EF4-FFF2-40B4-BE49-F238E27FC236}">
                <a16:creationId xmlns:a16="http://schemas.microsoft.com/office/drawing/2014/main" id="{0D063558-147F-6706-DE77-7DE06D2FE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36" y="2898440"/>
            <a:ext cx="914400" cy="914400"/>
          </a:xfrm>
          <a:prstGeom prst="rect">
            <a:avLst/>
          </a:prstGeom>
        </p:spPr>
      </p:pic>
      <p:pic>
        <p:nvPicPr>
          <p:cNvPr id="16" name="Grafik 15" descr="Gruppe von Personen Silhouette">
            <a:extLst>
              <a:ext uri="{FF2B5EF4-FFF2-40B4-BE49-F238E27FC236}">
                <a16:creationId xmlns:a16="http://schemas.microsoft.com/office/drawing/2014/main" id="{8D6E5F49-A7EE-C34D-499C-BF49E6998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494" y="4681574"/>
            <a:ext cx="914400" cy="914400"/>
          </a:xfrm>
          <a:prstGeom prst="rect">
            <a:avLst/>
          </a:prstGeom>
        </p:spPr>
      </p:pic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BDD1D788-A5F5-7EE4-37F6-C0888820E05E}"/>
              </a:ext>
            </a:extLst>
          </p:cNvPr>
          <p:cNvSpPr/>
          <p:nvPr/>
        </p:nvSpPr>
        <p:spPr>
          <a:xfrm>
            <a:off x="3928646" y="2634762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" name="Grafik 50" descr="Auto mit einfarbiger Füllung">
            <a:extLst>
              <a:ext uri="{FF2B5EF4-FFF2-40B4-BE49-F238E27FC236}">
                <a16:creationId xmlns:a16="http://schemas.microsoft.com/office/drawing/2014/main" id="{188FAC3A-FCC3-587F-2664-E0E342DBB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211" y="3780051"/>
            <a:ext cx="914400" cy="914400"/>
          </a:xfrm>
          <a:prstGeom prst="rect">
            <a:avLst/>
          </a:prstGeom>
        </p:spPr>
      </p:pic>
      <p:pic>
        <p:nvPicPr>
          <p:cNvPr id="52" name="Grafik 51" descr="Auto mit einfarbiger Füllung">
            <a:extLst>
              <a:ext uri="{FF2B5EF4-FFF2-40B4-BE49-F238E27FC236}">
                <a16:creationId xmlns:a16="http://schemas.microsoft.com/office/drawing/2014/main" id="{D146075A-2AC3-ACA5-9369-8FC3C034A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494" y="5584203"/>
            <a:ext cx="914400" cy="914400"/>
          </a:xfrm>
          <a:prstGeom prst="rect">
            <a:avLst/>
          </a:prstGeom>
        </p:spPr>
      </p:pic>
      <p:pic>
        <p:nvPicPr>
          <p:cNvPr id="53" name="Grafik 52" descr="Auto mit einfarbiger Füllung">
            <a:extLst>
              <a:ext uri="{FF2B5EF4-FFF2-40B4-BE49-F238E27FC236}">
                <a16:creationId xmlns:a16="http://schemas.microsoft.com/office/drawing/2014/main" id="{025E2075-ED09-71AA-ADD9-5FCB3FACB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28" y="1969534"/>
            <a:ext cx="914400" cy="914400"/>
          </a:xfrm>
          <a:prstGeom prst="rect">
            <a:avLst/>
          </a:prstGeom>
        </p:spPr>
      </p:pic>
      <p:sp>
        <p:nvSpPr>
          <p:cNvPr id="66" name="Rechteck 65">
            <a:extLst>
              <a:ext uri="{FF2B5EF4-FFF2-40B4-BE49-F238E27FC236}">
                <a16:creationId xmlns:a16="http://schemas.microsoft.com/office/drawing/2014/main" id="{412247F1-B5C5-226B-5FBB-9664453349A6}"/>
              </a:ext>
            </a:extLst>
          </p:cNvPr>
          <p:cNvSpPr/>
          <p:nvPr/>
        </p:nvSpPr>
        <p:spPr>
          <a:xfrm>
            <a:off x="9974975" y="3883331"/>
            <a:ext cx="1424448" cy="7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F8A8B03B-AE5B-DD8F-0ED3-C70E03DC6A5E}"/>
              </a:ext>
            </a:extLst>
          </p:cNvPr>
          <p:cNvSpPr/>
          <p:nvPr/>
        </p:nvSpPr>
        <p:spPr>
          <a:xfrm>
            <a:off x="9988469" y="2648596"/>
            <a:ext cx="1424448" cy="7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9044AA8-682E-276A-3B81-471CF362077B}"/>
              </a:ext>
            </a:extLst>
          </p:cNvPr>
          <p:cNvSpPr/>
          <p:nvPr/>
        </p:nvSpPr>
        <p:spPr>
          <a:xfrm>
            <a:off x="10016760" y="5143072"/>
            <a:ext cx="1424448" cy="7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69" name="Pfeil: nach rechts 68">
            <a:extLst>
              <a:ext uri="{FF2B5EF4-FFF2-40B4-BE49-F238E27FC236}">
                <a16:creationId xmlns:a16="http://schemas.microsoft.com/office/drawing/2014/main" id="{ACFB9A07-F396-6AD0-C332-B6F966F59E81}"/>
              </a:ext>
            </a:extLst>
          </p:cNvPr>
          <p:cNvSpPr/>
          <p:nvPr/>
        </p:nvSpPr>
        <p:spPr>
          <a:xfrm flipV="1">
            <a:off x="3776765" y="2123538"/>
            <a:ext cx="5760000" cy="12004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Pfeil: nach rechts 69">
            <a:extLst>
              <a:ext uri="{FF2B5EF4-FFF2-40B4-BE49-F238E27FC236}">
                <a16:creationId xmlns:a16="http://schemas.microsoft.com/office/drawing/2014/main" id="{C3A21831-E7D8-11DF-85A7-A2D430E49648}"/>
              </a:ext>
            </a:extLst>
          </p:cNvPr>
          <p:cNvSpPr/>
          <p:nvPr/>
        </p:nvSpPr>
        <p:spPr>
          <a:xfrm flipH="1" flipV="1">
            <a:off x="3727603" y="6071374"/>
            <a:ext cx="5796000" cy="12004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69AA2122-9991-569B-6EB5-AC390009BF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7532" y="2640973"/>
            <a:ext cx="304800" cy="304800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8EC31142-4232-EA82-583B-15C65CE39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5719" y="1821887"/>
            <a:ext cx="304800" cy="30480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B43A14BD-6993-2EE0-8180-E7629ABB7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7138" y="2360720"/>
            <a:ext cx="304800" cy="30480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87817C58-387C-4C10-65A9-ABC354E58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7179" y="5153749"/>
            <a:ext cx="304800" cy="304800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D65C76F8-11B1-C088-B52F-119AD946C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1645" y="5590243"/>
            <a:ext cx="304800" cy="304800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D43B38C8-7612-5D66-94D7-929CF907C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648" y="6041403"/>
            <a:ext cx="304800" cy="304800"/>
          </a:xfrm>
          <a:prstGeom prst="rect">
            <a:avLst/>
          </a:prstGeom>
        </p:spPr>
      </p:pic>
      <p:sp>
        <p:nvSpPr>
          <p:cNvPr id="84" name="Pfeil: nach rechts 83">
            <a:extLst>
              <a:ext uri="{FF2B5EF4-FFF2-40B4-BE49-F238E27FC236}">
                <a16:creationId xmlns:a16="http://schemas.microsoft.com/office/drawing/2014/main" id="{CD9668E0-7C41-05E1-2212-A2C36460C089}"/>
              </a:ext>
            </a:extLst>
          </p:cNvPr>
          <p:cNvSpPr/>
          <p:nvPr/>
        </p:nvSpPr>
        <p:spPr>
          <a:xfrm>
            <a:off x="1178958" y="2421259"/>
            <a:ext cx="684000" cy="10841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Pfeil: nach rechts 84">
            <a:extLst>
              <a:ext uri="{FF2B5EF4-FFF2-40B4-BE49-F238E27FC236}">
                <a16:creationId xmlns:a16="http://schemas.microsoft.com/office/drawing/2014/main" id="{BF0078C3-3509-2AE6-6463-E428B2A6092C}"/>
              </a:ext>
            </a:extLst>
          </p:cNvPr>
          <p:cNvSpPr/>
          <p:nvPr/>
        </p:nvSpPr>
        <p:spPr>
          <a:xfrm>
            <a:off x="1153464" y="5700366"/>
            <a:ext cx="684000" cy="10841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Pfeil: nach rechts 85">
            <a:extLst>
              <a:ext uri="{FF2B5EF4-FFF2-40B4-BE49-F238E27FC236}">
                <a16:creationId xmlns:a16="http://schemas.microsoft.com/office/drawing/2014/main" id="{2FCF0344-1121-0B47-0F45-FDA05F258DD7}"/>
              </a:ext>
            </a:extLst>
          </p:cNvPr>
          <p:cNvSpPr/>
          <p:nvPr/>
        </p:nvSpPr>
        <p:spPr>
          <a:xfrm rot="1161350">
            <a:off x="3732882" y="3381346"/>
            <a:ext cx="2232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Pfeil: nach rechts 86">
            <a:extLst>
              <a:ext uri="{FF2B5EF4-FFF2-40B4-BE49-F238E27FC236}">
                <a16:creationId xmlns:a16="http://schemas.microsoft.com/office/drawing/2014/main" id="{E2EBB18F-E4C0-084B-11FC-A704982BC1D9}"/>
              </a:ext>
            </a:extLst>
          </p:cNvPr>
          <p:cNvSpPr/>
          <p:nvPr/>
        </p:nvSpPr>
        <p:spPr>
          <a:xfrm>
            <a:off x="3818961" y="5513849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Pfeil: nach rechts 87">
            <a:extLst>
              <a:ext uri="{FF2B5EF4-FFF2-40B4-BE49-F238E27FC236}">
                <a16:creationId xmlns:a16="http://schemas.microsoft.com/office/drawing/2014/main" id="{BE3771B9-B4FB-2E82-734C-C8623039C370}"/>
              </a:ext>
            </a:extLst>
          </p:cNvPr>
          <p:cNvSpPr/>
          <p:nvPr/>
        </p:nvSpPr>
        <p:spPr>
          <a:xfrm rot="20402583">
            <a:off x="3697022" y="4880099"/>
            <a:ext cx="2232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Pfeil: nach rechts 88">
            <a:extLst>
              <a:ext uri="{FF2B5EF4-FFF2-40B4-BE49-F238E27FC236}">
                <a16:creationId xmlns:a16="http://schemas.microsoft.com/office/drawing/2014/main" id="{EE6E1C01-4018-3412-1541-B5A0B4066E8F}"/>
              </a:ext>
            </a:extLst>
          </p:cNvPr>
          <p:cNvSpPr/>
          <p:nvPr/>
        </p:nvSpPr>
        <p:spPr>
          <a:xfrm>
            <a:off x="7488840" y="2986368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Pfeil: nach rechts 89">
            <a:extLst>
              <a:ext uri="{FF2B5EF4-FFF2-40B4-BE49-F238E27FC236}">
                <a16:creationId xmlns:a16="http://schemas.microsoft.com/office/drawing/2014/main" id="{C8B9EDF9-FD86-1FCB-71A1-BAB060AEA42E}"/>
              </a:ext>
            </a:extLst>
          </p:cNvPr>
          <p:cNvSpPr/>
          <p:nvPr/>
        </p:nvSpPr>
        <p:spPr>
          <a:xfrm>
            <a:off x="7538649" y="4092432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Pfeil: nach rechts 90">
            <a:extLst>
              <a:ext uri="{FF2B5EF4-FFF2-40B4-BE49-F238E27FC236}">
                <a16:creationId xmlns:a16="http://schemas.microsoft.com/office/drawing/2014/main" id="{3BF52B5E-F6EA-CDF8-09BF-78BDE5FE5019}"/>
              </a:ext>
            </a:extLst>
          </p:cNvPr>
          <p:cNvSpPr/>
          <p:nvPr/>
        </p:nvSpPr>
        <p:spPr>
          <a:xfrm>
            <a:off x="7535728" y="5184585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0767F1D2-AA53-6291-0626-B162A69003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5233" y="2360720"/>
            <a:ext cx="324000" cy="324000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9A16C12-1A48-1DD4-C11C-9AF9A5994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2961" y="3088990"/>
            <a:ext cx="324000" cy="324000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8A6AC4AE-3F7F-4554-3F70-2DFC1B0626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3993" y="4519574"/>
            <a:ext cx="324000" cy="324000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CD512BAE-D99D-1519-C8A6-338253C45A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2961" y="5166345"/>
            <a:ext cx="324000" cy="324000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35F3EE21-FB87-171F-D504-5795E29DBC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6253" y="2689500"/>
            <a:ext cx="324000" cy="324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747C53CA-39D5-1A58-7A7C-1B7BC37CDD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6412" y="3817653"/>
            <a:ext cx="324000" cy="324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AA53361-C34C-6918-70D3-C8CBCC5014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6253" y="4870864"/>
            <a:ext cx="324000" cy="324000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EF113A30-BF09-96FA-642F-B6B7A81B7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24085" y="1830341"/>
            <a:ext cx="324000" cy="324000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58009907-66AA-5FB7-2DF9-BD96BB61D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53300" y="1830341"/>
            <a:ext cx="324000" cy="324000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46D9860B-0F0D-6D30-152A-6DD6C595D5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7795" y="1829860"/>
            <a:ext cx="324000" cy="324000"/>
          </a:xfrm>
          <a:prstGeom prst="rect">
            <a:avLst/>
          </a:prstGeom>
        </p:spPr>
      </p:pic>
      <p:sp>
        <p:nvSpPr>
          <p:cNvPr id="104" name="Rechteck 103">
            <a:extLst>
              <a:ext uri="{FF2B5EF4-FFF2-40B4-BE49-F238E27FC236}">
                <a16:creationId xmlns:a16="http://schemas.microsoft.com/office/drawing/2014/main" id="{CCCF2CC1-E879-AF37-B480-EF67C163E371}"/>
              </a:ext>
            </a:extLst>
          </p:cNvPr>
          <p:cNvSpPr/>
          <p:nvPr/>
        </p:nvSpPr>
        <p:spPr>
          <a:xfrm>
            <a:off x="5959391" y="1821887"/>
            <a:ext cx="1071206" cy="301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9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hteck 124">
            <a:extLst>
              <a:ext uri="{FF2B5EF4-FFF2-40B4-BE49-F238E27FC236}">
                <a16:creationId xmlns:a16="http://schemas.microsoft.com/office/drawing/2014/main" id="{528059BE-3DBD-A9BB-003B-BC593896A54A}"/>
              </a:ext>
            </a:extLst>
          </p:cNvPr>
          <p:cNvSpPr/>
          <p:nvPr/>
        </p:nvSpPr>
        <p:spPr>
          <a:xfrm>
            <a:off x="7698101" y="3525309"/>
            <a:ext cx="1592908" cy="30165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F621814-E549-62B6-C215-9B9A81001B6C}"/>
              </a:ext>
            </a:extLst>
          </p:cNvPr>
          <p:cNvSpPr/>
          <p:nvPr/>
        </p:nvSpPr>
        <p:spPr>
          <a:xfrm>
            <a:off x="9610331" y="1891775"/>
            <a:ext cx="2153736" cy="4649843"/>
          </a:xfrm>
          <a:prstGeom prst="rect">
            <a:avLst/>
          </a:prstGeom>
          <a:solidFill>
            <a:srgbClr val="7178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Blockchain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7675E-7175-C02E-3875-FDFA339E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From </a:t>
            </a:r>
            <a:r>
              <a:rPr lang="de-DE" dirty="0" err="1"/>
              <a:t>Riding</a:t>
            </a:r>
            <a:r>
              <a:rPr lang="de-DE" dirty="0"/>
              <a:t> request  to 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C39CE8F-C80B-6826-CCC3-FC7BDD795EA1}"/>
              </a:ext>
            </a:extLst>
          </p:cNvPr>
          <p:cNvSpPr>
            <a:spLocks noChangeAspect="1"/>
          </p:cNvSpPr>
          <p:nvPr/>
        </p:nvSpPr>
        <p:spPr>
          <a:xfrm>
            <a:off x="2853195" y="2473827"/>
            <a:ext cx="1260000" cy="1256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Auth-Service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59E6E4-CADF-3234-BDA6-344531804251}"/>
              </a:ext>
            </a:extLst>
          </p:cNvPr>
          <p:cNvSpPr/>
          <p:nvPr/>
        </p:nvSpPr>
        <p:spPr>
          <a:xfrm>
            <a:off x="6022087" y="3631968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pic>
        <p:nvPicPr>
          <p:cNvPr id="53" name="Grafik 52" descr="Auto mit einfarbiger Füllung">
            <a:extLst>
              <a:ext uri="{FF2B5EF4-FFF2-40B4-BE49-F238E27FC236}">
                <a16:creationId xmlns:a16="http://schemas.microsoft.com/office/drawing/2014/main" id="{025E2075-ED09-71AA-ADD9-5FCB3FAC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27" y="2664287"/>
            <a:ext cx="914400" cy="914400"/>
          </a:xfrm>
          <a:prstGeom prst="rect">
            <a:avLst/>
          </a:prstGeom>
        </p:spPr>
      </p:pic>
      <p:sp>
        <p:nvSpPr>
          <p:cNvPr id="67" name="Rechteck 66">
            <a:extLst>
              <a:ext uri="{FF2B5EF4-FFF2-40B4-BE49-F238E27FC236}">
                <a16:creationId xmlns:a16="http://schemas.microsoft.com/office/drawing/2014/main" id="{F8A8B03B-AE5B-DD8F-0ED3-C70E03DC6A5E}"/>
              </a:ext>
            </a:extLst>
          </p:cNvPr>
          <p:cNvSpPr/>
          <p:nvPr/>
        </p:nvSpPr>
        <p:spPr>
          <a:xfrm>
            <a:off x="9988469" y="4015050"/>
            <a:ext cx="1424448" cy="7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69AA2122-9991-569B-6EB5-AC390009B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6104" y="3555165"/>
            <a:ext cx="304800" cy="304800"/>
          </a:xfrm>
          <a:prstGeom prst="rect">
            <a:avLst/>
          </a:prstGeom>
        </p:spPr>
      </p:pic>
      <p:sp>
        <p:nvSpPr>
          <p:cNvPr id="90" name="Pfeil: nach rechts 89">
            <a:extLst>
              <a:ext uri="{FF2B5EF4-FFF2-40B4-BE49-F238E27FC236}">
                <a16:creationId xmlns:a16="http://schemas.microsoft.com/office/drawing/2014/main" id="{C8B9EDF9-FD86-1FCB-71A1-BAB060AEA42E}"/>
              </a:ext>
            </a:extLst>
          </p:cNvPr>
          <p:cNvSpPr/>
          <p:nvPr/>
        </p:nvSpPr>
        <p:spPr>
          <a:xfrm>
            <a:off x="7576253" y="4364042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0767F1D2-AA53-6291-0626-B162A69003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7022" y="3814451"/>
            <a:ext cx="324000" cy="324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C0AB7F3-42A7-1C70-B3B4-3624440534CA}"/>
              </a:ext>
            </a:extLst>
          </p:cNvPr>
          <p:cNvSpPr txBox="1"/>
          <p:nvPr/>
        </p:nvSpPr>
        <p:spPr>
          <a:xfrm>
            <a:off x="1254334" y="2485546"/>
            <a:ext cx="151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</a:rPr>
              <a:t>Token Request</a:t>
            </a:r>
            <a:r>
              <a:rPr lang="de-DE" dirty="0"/>
              <a:t> 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FA61566-4376-AEAD-27CD-1CA3DA203A1A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364627" y="3102195"/>
            <a:ext cx="1488568" cy="29682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2DE7CFF-028A-928F-21DF-839360D4BBAD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>
            <a:off x="4113195" y="3102195"/>
            <a:ext cx="1908892" cy="1036256"/>
          </a:xfrm>
          <a:prstGeom prst="straightConnector1">
            <a:avLst/>
          </a:prstGeom>
          <a:ln w="412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17B2B11A-F6D6-A141-E51E-99D0AB380A80}"/>
              </a:ext>
            </a:extLst>
          </p:cNvPr>
          <p:cNvCxnSpPr>
            <a:cxnSpLocks/>
          </p:cNvCxnSpPr>
          <p:nvPr/>
        </p:nvCxnSpPr>
        <p:spPr>
          <a:xfrm flipV="1">
            <a:off x="7501045" y="3835842"/>
            <a:ext cx="1980000" cy="13713"/>
          </a:xfrm>
          <a:prstGeom prst="straightConnector1">
            <a:avLst/>
          </a:prstGeom>
          <a:ln w="412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fik 108" descr="Mann mit einfarbiger Füllung">
            <a:extLst>
              <a:ext uri="{FF2B5EF4-FFF2-40B4-BE49-F238E27FC236}">
                <a16:creationId xmlns:a16="http://schemas.microsoft.com/office/drawing/2014/main" id="{F46A9B81-089C-1F08-922A-E6E0FBAD9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0227" y="3925197"/>
            <a:ext cx="914400" cy="914400"/>
          </a:xfrm>
          <a:prstGeom prst="rect">
            <a:avLst/>
          </a:prstGeom>
        </p:spPr>
      </p:pic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DE1732C6-F48F-633B-B0FF-738BAB50A39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074010" y="3102195"/>
            <a:ext cx="1779185" cy="1114501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F28EF6D0-62DF-7FA3-4D6D-9C76ED696B83}"/>
              </a:ext>
            </a:extLst>
          </p:cNvPr>
          <p:cNvGrpSpPr>
            <a:grpSpLocks noChangeAspect="1"/>
          </p:cNvGrpSpPr>
          <p:nvPr/>
        </p:nvGrpSpPr>
        <p:grpSpPr>
          <a:xfrm>
            <a:off x="7718649" y="3555165"/>
            <a:ext cx="1548000" cy="266992"/>
            <a:chOff x="5119229" y="1847990"/>
            <a:chExt cx="1878534" cy="324000"/>
          </a:xfrm>
        </p:grpSpPr>
        <p:pic>
          <p:nvPicPr>
            <p:cNvPr id="116" name="Grafik 115">
              <a:extLst>
                <a:ext uri="{FF2B5EF4-FFF2-40B4-BE49-F238E27FC236}">
                  <a16:creationId xmlns:a16="http://schemas.microsoft.com/office/drawing/2014/main" id="{7FE1AF56-E966-1165-BACA-E9185108B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3300" y="1847990"/>
              <a:ext cx="324000" cy="324000"/>
            </a:xfrm>
            <a:prstGeom prst="rect">
              <a:avLst/>
            </a:prstGeom>
          </p:spPr>
        </p:pic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04833CBB-69BB-D6F2-556D-41492B95016C}"/>
                </a:ext>
              </a:extLst>
            </p:cNvPr>
            <p:cNvGrpSpPr/>
            <p:nvPr/>
          </p:nvGrpSpPr>
          <p:grpSpPr>
            <a:xfrm>
              <a:off x="5119229" y="1847990"/>
              <a:ext cx="1878534" cy="324000"/>
              <a:chOff x="5113261" y="1847990"/>
              <a:chExt cx="1878534" cy="324000"/>
            </a:xfrm>
          </p:grpSpPr>
          <p:pic>
            <p:nvPicPr>
              <p:cNvPr id="118" name="Grafik 117">
                <a:extLst>
                  <a:ext uri="{FF2B5EF4-FFF2-40B4-BE49-F238E27FC236}">
                    <a16:creationId xmlns:a16="http://schemas.microsoft.com/office/drawing/2014/main" id="{2A351B83-467D-2728-3356-47CE08438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13261" y="1862241"/>
                <a:ext cx="304800" cy="304800"/>
              </a:xfrm>
              <a:prstGeom prst="rect">
                <a:avLst/>
              </a:prstGeom>
            </p:spPr>
          </p:pic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3966D768-22FE-E799-439D-14A1F514FA69}"/>
                  </a:ext>
                </a:extLst>
              </p:cNvPr>
              <p:cNvGrpSpPr/>
              <p:nvPr/>
            </p:nvGrpSpPr>
            <p:grpSpPr>
              <a:xfrm>
                <a:off x="5502783" y="1847990"/>
                <a:ext cx="1489012" cy="324000"/>
                <a:chOff x="5502783" y="1847990"/>
                <a:chExt cx="1489012" cy="324000"/>
              </a:xfrm>
            </p:grpSpPr>
            <p:pic>
              <p:nvPicPr>
                <p:cNvPr id="120" name="Grafik 119">
                  <a:extLst>
                    <a:ext uri="{FF2B5EF4-FFF2-40B4-BE49-F238E27FC236}">
                      <a16:creationId xmlns:a16="http://schemas.microsoft.com/office/drawing/2014/main" id="{5FE9F370-5053-48EB-D8F5-E050B3A80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2501" y="1847990"/>
                  <a:ext cx="324000" cy="324000"/>
                </a:xfrm>
                <a:prstGeom prst="rect">
                  <a:avLst/>
                </a:prstGeom>
              </p:spPr>
            </p:pic>
            <p:pic>
              <p:nvPicPr>
                <p:cNvPr id="121" name="Grafik 120">
                  <a:extLst>
                    <a:ext uri="{FF2B5EF4-FFF2-40B4-BE49-F238E27FC236}">
                      <a16:creationId xmlns:a16="http://schemas.microsoft.com/office/drawing/2014/main" id="{8BD1B55B-DD1C-E27F-8E6F-2FC8C5329A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7795" y="1847990"/>
                  <a:ext cx="324000" cy="324000"/>
                </a:xfrm>
                <a:prstGeom prst="rect">
                  <a:avLst/>
                </a:prstGeom>
              </p:spPr>
            </p:pic>
            <p:cxnSp>
              <p:nvCxnSpPr>
                <p:cNvPr id="122" name="Gerade Verbindung mit Pfeil 121">
                  <a:extLst>
                    <a:ext uri="{FF2B5EF4-FFF2-40B4-BE49-F238E27FC236}">
                      <a16:creationId xmlns:a16="http://schemas.microsoft.com/office/drawing/2014/main" id="{90EB75DA-F763-F8E4-4EA4-616CE53262D2}"/>
                    </a:ext>
                  </a:extLst>
                </p:cNvPr>
                <p:cNvCxnSpPr/>
                <p:nvPr/>
              </p:nvCxnSpPr>
              <p:spPr>
                <a:xfrm>
                  <a:off x="5502783" y="2014641"/>
                  <a:ext cx="39600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23" name="Grafik 122">
            <a:extLst>
              <a:ext uri="{FF2B5EF4-FFF2-40B4-BE49-F238E27FC236}">
                <a16:creationId xmlns:a16="http://schemas.microsoft.com/office/drawing/2014/main" id="{3DCEAD1E-D834-3FDB-6A94-31800759D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2794" y="4068339"/>
            <a:ext cx="324000" cy="324000"/>
          </a:xfrm>
          <a:prstGeom prst="rect">
            <a:avLst/>
          </a:prstGeom>
        </p:spPr>
      </p:pic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6A2F00DB-011E-C076-0834-0C9536F7AC30}"/>
              </a:ext>
            </a:extLst>
          </p:cNvPr>
          <p:cNvCxnSpPr>
            <a:cxnSpLocks/>
          </p:cNvCxnSpPr>
          <p:nvPr/>
        </p:nvCxnSpPr>
        <p:spPr>
          <a:xfrm flipV="1">
            <a:off x="1106084" y="4332761"/>
            <a:ext cx="4786285" cy="26170"/>
          </a:xfrm>
          <a:prstGeom prst="straightConnector1">
            <a:avLst/>
          </a:prstGeom>
          <a:ln w="412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4C746BA5-DDCB-0FA9-1D1C-ECA4CA5A6539}"/>
              </a:ext>
            </a:extLst>
          </p:cNvPr>
          <p:cNvSpPr txBox="1"/>
          <p:nvPr/>
        </p:nvSpPr>
        <p:spPr>
          <a:xfrm>
            <a:off x="2759534" y="4411006"/>
            <a:ext cx="151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</a:rPr>
              <a:t>Use Token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3DF7E8-D77C-167F-CD63-15F0918AAEF4}"/>
              </a:ext>
            </a:extLst>
          </p:cNvPr>
          <p:cNvSpPr txBox="1"/>
          <p:nvPr/>
        </p:nvSpPr>
        <p:spPr>
          <a:xfrm>
            <a:off x="7744299" y="4470265"/>
            <a:ext cx="151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Create Smart </a:t>
            </a:r>
            <a:r>
              <a:rPr lang="de-DE" dirty="0" err="1">
                <a:solidFill>
                  <a:srgbClr val="002060"/>
                </a:solidFill>
              </a:rPr>
              <a:t>Contract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11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>
            <a:extLst>
              <a:ext uri="{FF2B5EF4-FFF2-40B4-BE49-F238E27FC236}">
                <a16:creationId xmlns:a16="http://schemas.microsoft.com/office/drawing/2014/main" id="{5F621814-E549-62B6-C215-9B9A81001B6C}"/>
              </a:ext>
            </a:extLst>
          </p:cNvPr>
          <p:cNvSpPr/>
          <p:nvPr/>
        </p:nvSpPr>
        <p:spPr>
          <a:xfrm>
            <a:off x="9610331" y="1891775"/>
            <a:ext cx="2153736" cy="4649843"/>
          </a:xfrm>
          <a:prstGeom prst="rect">
            <a:avLst/>
          </a:prstGeom>
          <a:solidFill>
            <a:srgbClr val="7178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Blockchain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7675E-7175-C02E-3875-FDFA339E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From </a:t>
            </a:r>
            <a:r>
              <a:rPr lang="de-DE" dirty="0" err="1"/>
              <a:t>Riding</a:t>
            </a:r>
            <a:r>
              <a:rPr lang="de-DE" dirty="0"/>
              <a:t> request  to 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C39CE8F-C80B-6826-CCC3-FC7BDD795EA1}"/>
              </a:ext>
            </a:extLst>
          </p:cNvPr>
          <p:cNvSpPr>
            <a:spLocks noChangeAspect="1"/>
          </p:cNvSpPr>
          <p:nvPr/>
        </p:nvSpPr>
        <p:spPr>
          <a:xfrm>
            <a:off x="2853195" y="2473827"/>
            <a:ext cx="1260000" cy="1256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Auth-Service </a:t>
            </a:r>
          </a:p>
        </p:txBody>
      </p:sp>
      <p:pic>
        <p:nvPicPr>
          <p:cNvPr id="53" name="Grafik 52" descr="Auto mit einfarbiger Füllung">
            <a:extLst>
              <a:ext uri="{FF2B5EF4-FFF2-40B4-BE49-F238E27FC236}">
                <a16:creationId xmlns:a16="http://schemas.microsoft.com/office/drawing/2014/main" id="{025E2075-ED09-71AA-ADD9-5FCB3FAC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27" y="2664287"/>
            <a:ext cx="914400" cy="9144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69AA2122-9991-569B-6EB5-AC390009B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6104" y="3555165"/>
            <a:ext cx="304800" cy="3048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C0AB7F3-42A7-1C70-B3B4-3624440534CA}"/>
              </a:ext>
            </a:extLst>
          </p:cNvPr>
          <p:cNvSpPr txBox="1"/>
          <p:nvPr/>
        </p:nvSpPr>
        <p:spPr>
          <a:xfrm>
            <a:off x="1254334" y="2485546"/>
            <a:ext cx="151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</a:rPr>
              <a:t>Token Request</a:t>
            </a:r>
            <a:r>
              <a:rPr lang="de-DE" dirty="0"/>
              <a:t> 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FA61566-4376-AEAD-27CD-1CA3DA203A1A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364627" y="3102195"/>
            <a:ext cx="1488568" cy="29682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fik 108" descr="Mann mit einfarbiger Füllung">
            <a:extLst>
              <a:ext uri="{FF2B5EF4-FFF2-40B4-BE49-F238E27FC236}">
                <a16:creationId xmlns:a16="http://schemas.microsoft.com/office/drawing/2014/main" id="{F46A9B81-089C-1F08-922A-E6E0FBAD9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227" y="3925197"/>
            <a:ext cx="914400" cy="914400"/>
          </a:xfrm>
          <a:prstGeom prst="rect">
            <a:avLst/>
          </a:prstGeom>
        </p:spPr>
      </p:pic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DE1732C6-F48F-633B-B0FF-738BAB50A39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074010" y="3102195"/>
            <a:ext cx="1779185" cy="1114501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84D76CB1-7B0D-563C-3871-EF382AE7E2AB}"/>
              </a:ext>
            </a:extLst>
          </p:cNvPr>
          <p:cNvSpPr/>
          <p:nvPr/>
        </p:nvSpPr>
        <p:spPr>
          <a:xfrm>
            <a:off x="6022087" y="3631968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</p:spTree>
    <p:extLst>
      <p:ext uri="{BB962C8B-B14F-4D97-AF65-F5344CB8AC3E}">
        <p14:creationId xmlns:p14="http://schemas.microsoft.com/office/powerpoint/2010/main" val="977194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>
            <a:extLst>
              <a:ext uri="{FF2B5EF4-FFF2-40B4-BE49-F238E27FC236}">
                <a16:creationId xmlns:a16="http://schemas.microsoft.com/office/drawing/2014/main" id="{5F621814-E549-62B6-C215-9B9A81001B6C}"/>
              </a:ext>
            </a:extLst>
          </p:cNvPr>
          <p:cNvSpPr/>
          <p:nvPr/>
        </p:nvSpPr>
        <p:spPr>
          <a:xfrm>
            <a:off x="9610331" y="1891775"/>
            <a:ext cx="2153736" cy="4649843"/>
          </a:xfrm>
          <a:prstGeom prst="rect">
            <a:avLst/>
          </a:prstGeom>
          <a:solidFill>
            <a:srgbClr val="7178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Blockchain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7675E-7175-C02E-3875-FDFA339E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From </a:t>
            </a:r>
            <a:r>
              <a:rPr lang="de-DE" dirty="0" err="1"/>
              <a:t>Riding</a:t>
            </a:r>
            <a:r>
              <a:rPr lang="de-DE" dirty="0"/>
              <a:t> request  to 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C39CE8F-C80B-6826-CCC3-FC7BDD795EA1}"/>
              </a:ext>
            </a:extLst>
          </p:cNvPr>
          <p:cNvSpPr>
            <a:spLocks noChangeAspect="1"/>
          </p:cNvSpPr>
          <p:nvPr/>
        </p:nvSpPr>
        <p:spPr>
          <a:xfrm>
            <a:off x="2853195" y="2473827"/>
            <a:ext cx="1260000" cy="1256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Auth-Service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59E6E4-CADF-3234-BDA6-344531804251}"/>
              </a:ext>
            </a:extLst>
          </p:cNvPr>
          <p:cNvSpPr/>
          <p:nvPr/>
        </p:nvSpPr>
        <p:spPr>
          <a:xfrm>
            <a:off x="6022087" y="3631968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pic>
        <p:nvPicPr>
          <p:cNvPr id="53" name="Grafik 52" descr="Auto mit einfarbiger Füllung">
            <a:extLst>
              <a:ext uri="{FF2B5EF4-FFF2-40B4-BE49-F238E27FC236}">
                <a16:creationId xmlns:a16="http://schemas.microsoft.com/office/drawing/2014/main" id="{025E2075-ED09-71AA-ADD9-5FCB3FAC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27" y="2664287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C0AB7F3-42A7-1C70-B3B4-3624440534CA}"/>
              </a:ext>
            </a:extLst>
          </p:cNvPr>
          <p:cNvSpPr txBox="1"/>
          <p:nvPr/>
        </p:nvSpPr>
        <p:spPr>
          <a:xfrm>
            <a:off x="149986" y="3480223"/>
            <a:ext cx="151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</a:rPr>
              <a:t>Token</a:t>
            </a:r>
            <a:endParaRPr lang="de-DE" dirty="0"/>
          </a:p>
        </p:txBody>
      </p:sp>
      <p:pic>
        <p:nvPicPr>
          <p:cNvPr id="109" name="Grafik 108" descr="Mann mit einfarbiger Füllung">
            <a:extLst>
              <a:ext uri="{FF2B5EF4-FFF2-40B4-BE49-F238E27FC236}">
                <a16:creationId xmlns:a16="http://schemas.microsoft.com/office/drawing/2014/main" id="{F46A9B81-089C-1F08-922A-E6E0FBAD9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227" y="3925197"/>
            <a:ext cx="914400" cy="914400"/>
          </a:xfrm>
          <a:prstGeom prst="rect">
            <a:avLst/>
          </a:prstGeom>
        </p:spPr>
      </p:pic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6A2F00DB-011E-C076-0834-0C9536F7AC30}"/>
              </a:ext>
            </a:extLst>
          </p:cNvPr>
          <p:cNvCxnSpPr>
            <a:cxnSpLocks/>
          </p:cNvCxnSpPr>
          <p:nvPr/>
        </p:nvCxnSpPr>
        <p:spPr>
          <a:xfrm flipV="1">
            <a:off x="1106084" y="4332761"/>
            <a:ext cx="4786285" cy="26170"/>
          </a:xfrm>
          <a:prstGeom prst="straightConnector1">
            <a:avLst/>
          </a:prstGeom>
          <a:ln w="412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4C746BA5-DDCB-0FA9-1D1C-ECA4CA5A6539}"/>
              </a:ext>
            </a:extLst>
          </p:cNvPr>
          <p:cNvSpPr txBox="1"/>
          <p:nvPr/>
        </p:nvSpPr>
        <p:spPr>
          <a:xfrm>
            <a:off x="2759534" y="4411006"/>
            <a:ext cx="151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C000"/>
                </a:solidFill>
              </a:rPr>
              <a:t>Use Token</a:t>
            </a:r>
          </a:p>
        </p:txBody>
      </p:sp>
    </p:spTree>
    <p:extLst>
      <p:ext uri="{BB962C8B-B14F-4D97-AF65-F5344CB8AC3E}">
        <p14:creationId xmlns:p14="http://schemas.microsoft.com/office/powerpoint/2010/main" val="423439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>
            <a:extLst>
              <a:ext uri="{FF2B5EF4-FFF2-40B4-BE49-F238E27FC236}">
                <a16:creationId xmlns:a16="http://schemas.microsoft.com/office/drawing/2014/main" id="{5F621814-E549-62B6-C215-9B9A81001B6C}"/>
              </a:ext>
            </a:extLst>
          </p:cNvPr>
          <p:cNvSpPr/>
          <p:nvPr/>
        </p:nvSpPr>
        <p:spPr>
          <a:xfrm>
            <a:off x="9610331" y="1891775"/>
            <a:ext cx="2153736" cy="4649843"/>
          </a:xfrm>
          <a:prstGeom prst="rect">
            <a:avLst/>
          </a:prstGeom>
          <a:solidFill>
            <a:srgbClr val="7178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Blockchain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7675E-7175-C02E-3875-FDFA339E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From </a:t>
            </a:r>
            <a:r>
              <a:rPr lang="de-DE" dirty="0" err="1"/>
              <a:t>Riding</a:t>
            </a:r>
            <a:r>
              <a:rPr lang="de-DE" dirty="0"/>
              <a:t> request  to 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C39CE8F-C80B-6826-CCC3-FC7BDD795EA1}"/>
              </a:ext>
            </a:extLst>
          </p:cNvPr>
          <p:cNvSpPr>
            <a:spLocks noChangeAspect="1"/>
          </p:cNvSpPr>
          <p:nvPr/>
        </p:nvSpPr>
        <p:spPr>
          <a:xfrm>
            <a:off x="2853195" y="2473827"/>
            <a:ext cx="1260000" cy="1256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Auth-Service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59E6E4-CADF-3234-BDA6-344531804251}"/>
              </a:ext>
            </a:extLst>
          </p:cNvPr>
          <p:cNvSpPr/>
          <p:nvPr/>
        </p:nvSpPr>
        <p:spPr>
          <a:xfrm>
            <a:off x="6022087" y="3631968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pic>
        <p:nvPicPr>
          <p:cNvPr id="53" name="Grafik 52" descr="Auto mit einfarbiger Füllung">
            <a:extLst>
              <a:ext uri="{FF2B5EF4-FFF2-40B4-BE49-F238E27FC236}">
                <a16:creationId xmlns:a16="http://schemas.microsoft.com/office/drawing/2014/main" id="{025E2075-ED09-71AA-ADD9-5FCB3FAC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27" y="2664287"/>
            <a:ext cx="914400" cy="914400"/>
          </a:xfrm>
          <a:prstGeom prst="rect">
            <a:avLst/>
          </a:prstGeom>
        </p:spPr>
      </p:pic>
      <p:sp>
        <p:nvSpPr>
          <p:cNvPr id="67" name="Rechteck 66">
            <a:extLst>
              <a:ext uri="{FF2B5EF4-FFF2-40B4-BE49-F238E27FC236}">
                <a16:creationId xmlns:a16="http://schemas.microsoft.com/office/drawing/2014/main" id="{F8A8B03B-AE5B-DD8F-0ED3-C70E03DC6A5E}"/>
              </a:ext>
            </a:extLst>
          </p:cNvPr>
          <p:cNvSpPr/>
          <p:nvPr/>
        </p:nvSpPr>
        <p:spPr>
          <a:xfrm>
            <a:off x="9988469" y="4015050"/>
            <a:ext cx="1424448" cy="7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90" name="Pfeil: nach rechts 89">
            <a:extLst>
              <a:ext uri="{FF2B5EF4-FFF2-40B4-BE49-F238E27FC236}">
                <a16:creationId xmlns:a16="http://schemas.microsoft.com/office/drawing/2014/main" id="{C8B9EDF9-FD86-1FCB-71A1-BAB060AEA42E}"/>
              </a:ext>
            </a:extLst>
          </p:cNvPr>
          <p:cNvSpPr/>
          <p:nvPr/>
        </p:nvSpPr>
        <p:spPr>
          <a:xfrm>
            <a:off x="7576253" y="4364042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0767F1D2-AA53-6291-0626-B162A6900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7022" y="3814451"/>
            <a:ext cx="324000" cy="324000"/>
          </a:xfrm>
          <a:prstGeom prst="rect">
            <a:avLst/>
          </a:prstGeom>
        </p:spPr>
      </p:pic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2DE7CFF-028A-928F-21DF-839360D4BBAD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>
            <a:off x="4113195" y="3102195"/>
            <a:ext cx="1908892" cy="1036256"/>
          </a:xfrm>
          <a:prstGeom prst="straightConnector1">
            <a:avLst/>
          </a:prstGeom>
          <a:ln w="412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fik 108" descr="Mann mit einfarbiger Füllung">
            <a:extLst>
              <a:ext uri="{FF2B5EF4-FFF2-40B4-BE49-F238E27FC236}">
                <a16:creationId xmlns:a16="http://schemas.microsoft.com/office/drawing/2014/main" id="{F46A9B81-089C-1F08-922A-E6E0FBAD9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227" y="3925197"/>
            <a:ext cx="914400" cy="914400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3DCEAD1E-D834-3FDB-6A94-31800759D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2794" y="4068339"/>
            <a:ext cx="324000" cy="324000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E64761CD-7CC2-B062-583B-278D559D665F}"/>
              </a:ext>
            </a:extLst>
          </p:cNvPr>
          <p:cNvCxnSpPr>
            <a:cxnSpLocks/>
          </p:cNvCxnSpPr>
          <p:nvPr/>
        </p:nvCxnSpPr>
        <p:spPr>
          <a:xfrm flipV="1">
            <a:off x="7501045" y="3835842"/>
            <a:ext cx="1980000" cy="13713"/>
          </a:xfrm>
          <a:prstGeom prst="straightConnector1">
            <a:avLst/>
          </a:prstGeom>
          <a:ln w="412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F4FFB7E-060B-6E7E-3232-5E8A52D0F877}"/>
              </a:ext>
            </a:extLst>
          </p:cNvPr>
          <p:cNvGrpSpPr>
            <a:grpSpLocks noChangeAspect="1"/>
          </p:cNvGrpSpPr>
          <p:nvPr/>
        </p:nvGrpSpPr>
        <p:grpSpPr>
          <a:xfrm>
            <a:off x="7718649" y="3555165"/>
            <a:ext cx="1548000" cy="266992"/>
            <a:chOff x="5119229" y="1847990"/>
            <a:chExt cx="1878534" cy="324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5C7257E-E589-8F72-0D55-D87115CC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53300" y="1847990"/>
              <a:ext cx="324000" cy="324000"/>
            </a:xfrm>
            <a:prstGeom prst="rect">
              <a:avLst/>
            </a:prstGeom>
          </p:spPr>
        </p:pic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BDADABFC-BEBF-5904-A8CA-5BD13F803B91}"/>
                </a:ext>
              </a:extLst>
            </p:cNvPr>
            <p:cNvGrpSpPr/>
            <p:nvPr/>
          </p:nvGrpSpPr>
          <p:grpSpPr>
            <a:xfrm>
              <a:off x="5119229" y="1847990"/>
              <a:ext cx="1878534" cy="324000"/>
              <a:chOff x="5113261" y="1847990"/>
              <a:chExt cx="1878534" cy="32400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90EBD5E-9436-632D-40B4-41A8B0CEA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13261" y="1862241"/>
                <a:ext cx="304800" cy="304800"/>
              </a:xfrm>
              <a:prstGeom prst="rect">
                <a:avLst/>
              </a:prstGeom>
            </p:spPr>
          </p:pic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D0C5608E-3E21-02DA-AB3E-CC75E92FA30D}"/>
                  </a:ext>
                </a:extLst>
              </p:cNvPr>
              <p:cNvGrpSpPr/>
              <p:nvPr/>
            </p:nvGrpSpPr>
            <p:grpSpPr>
              <a:xfrm>
                <a:off x="5502783" y="1847990"/>
                <a:ext cx="1489012" cy="324000"/>
                <a:chOff x="5502783" y="1847990"/>
                <a:chExt cx="1489012" cy="324000"/>
              </a:xfrm>
            </p:grpSpPr>
            <p:pic>
              <p:nvPicPr>
                <p:cNvPr id="11" name="Grafik 10">
                  <a:extLst>
                    <a:ext uri="{FF2B5EF4-FFF2-40B4-BE49-F238E27FC236}">
                      <a16:creationId xmlns:a16="http://schemas.microsoft.com/office/drawing/2014/main" id="{687ACF94-BF4A-D09B-621D-67CFEAE73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2501" y="1847990"/>
                  <a:ext cx="324000" cy="324000"/>
                </a:xfrm>
                <a:prstGeom prst="rect">
                  <a:avLst/>
                </a:prstGeom>
              </p:spPr>
            </p:pic>
            <p:pic>
              <p:nvPicPr>
                <p:cNvPr id="12" name="Grafik 11">
                  <a:extLst>
                    <a:ext uri="{FF2B5EF4-FFF2-40B4-BE49-F238E27FC236}">
                      <a16:creationId xmlns:a16="http://schemas.microsoft.com/office/drawing/2014/main" id="{F1562A08-4104-C0EA-91D1-F03446037A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7795" y="1847990"/>
                  <a:ext cx="324000" cy="324000"/>
                </a:xfrm>
                <a:prstGeom prst="rect">
                  <a:avLst/>
                </a:prstGeom>
              </p:spPr>
            </p:pic>
            <p:cxnSp>
              <p:nvCxnSpPr>
                <p:cNvPr id="13" name="Gerade Verbindung mit Pfeil 12">
                  <a:extLst>
                    <a:ext uri="{FF2B5EF4-FFF2-40B4-BE49-F238E27FC236}">
                      <a16:creationId xmlns:a16="http://schemas.microsoft.com/office/drawing/2014/main" id="{BA0D68F6-8464-D806-53A2-F610C651F08C}"/>
                    </a:ext>
                  </a:extLst>
                </p:cNvPr>
                <p:cNvCxnSpPr/>
                <p:nvPr/>
              </p:nvCxnSpPr>
              <p:spPr>
                <a:xfrm>
                  <a:off x="5502783" y="2014641"/>
                  <a:ext cx="39600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78689927-99F9-D05C-F836-B24B1374A190}"/>
              </a:ext>
            </a:extLst>
          </p:cNvPr>
          <p:cNvSpPr txBox="1"/>
          <p:nvPr/>
        </p:nvSpPr>
        <p:spPr>
          <a:xfrm>
            <a:off x="7744299" y="4470265"/>
            <a:ext cx="151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Create Smart </a:t>
            </a:r>
            <a:r>
              <a:rPr lang="de-DE" dirty="0" err="1">
                <a:solidFill>
                  <a:srgbClr val="002060"/>
                </a:solidFill>
              </a:rPr>
              <a:t>Contract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>
            <a:extLst>
              <a:ext uri="{FF2B5EF4-FFF2-40B4-BE49-F238E27FC236}">
                <a16:creationId xmlns:a16="http://schemas.microsoft.com/office/drawing/2014/main" id="{5F621814-E549-62B6-C215-9B9A81001B6C}"/>
              </a:ext>
            </a:extLst>
          </p:cNvPr>
          <p:cNvSpPr/>
          <p:nvPr/>
        </p:nvSpPr>
        <p:spPr>
          <a:xfrm>
            <a:off x="9610331" y="1891775"/>
            <a:ext cx="2153736" cy="4649843"/>
          </a:xfrm>
          <a:prstGeom prst="rect">
            <a:avLst/>
          </a:prstGeom>
          <a:solidFill>
            <a:srgbClr val="7178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Blockchain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7675E-7175-C02E-3875-FDFA339E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From </a:t>
            </a:r>
            <a:r>
              <a:rPr lang="de-DE" dirty="0" err="1"/>
              <a:t>Riding</a:t>
            </a:r>
            <a:r>
              <a:rPr lang="de-DE" dirty="0"/>
              <a:t> request  to 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C39CE8F-C80B-6826-CCC3-FC7BDD795EA1}"/>
              </a:ext>
            </a:extLst>
          </p:cNvPr>
          <p:cNvSpPr>
            <a:spLocks noChangeAspect="1"/>
          </p:cNvSpPr>
          <p:nvPr/>
        </p:nvSpPr>
        <p:spPr>
          <a:xfrm>
            <a:off x="2853195" y="2473827"/>
            <a:ext cx="1260000" cy="12567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Auth-Service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59E6E4-CADF-3234-BDA6-344531804251}"/>
              </a:ext>
            </a:extLst>
          </p:cNvPr>
          <p:cNvSpPr/>
          <p:nvPr/>
        </p:nvSpPr>
        <p:spPr>
          <a:xfrm>
            <a:off x="6022087" y="3631968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pic>
        <p:nvPicPr>
          <p:cNvPr id="53" name="Grafik 52" descr="Auto mit einfarbiger Füllung">
            <a:extLst>
              <a:ext uri="{FF2B5EF4-FFF2-40B4-BE49-F238E27FC236}">
                <a16:creationId xmlns:a16="http://schemas.microsoft.com/office/drawing/2014/main" id="{025E2075-ED09-71AA-ADD9-5FCB3FAC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27" y="2664287"/>
            <a:ext cx="914400" cy="914400"/>
          </a:xfrm>
          <a:prstGeom prst="rect">
            <a:avLst/>
          </a:prstGeom>
        </p:spPr>
      </p:pic>
      <p:sp>
        <p:nvSpPr>
          <p:cNvPr id="67" name="Rechteck 66">
            <a:extLst>
              <a:ext uri="{FF2B5EF4-FFF2-40B4-BE49-F238E27FC236}">
                <a16:creationId xmlns:a16="http://schemas.microsoft.com/office/drawing/2014/main" id="{F8A8B03B-AE5B-DD8F-0ED3-C70E03DC6A5E}"/>
              </a:ext>
            </a:extLst>
          </p:cNvPr>
          <p:cNvSpPr/>
          <p:nvPr/>
        </p:nvSpPr>
        <p:spPr>
          <a:xfrm>
            <a:off x="9988469" y="4015050"/>
            <a:ext cx="1424448" cy="7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09" name="Grafik 108" descr="Mann mit einfarbiger Füllung">
            <a:extLst>
              <a:ext uri="{FF2B5EF4-FFF2-40B4-BE49-F238E27FC236}">
                <a16:creationId xmlns:a16="http://schemas.microsoft.com/office/drawing/2014/main" id="{F46A9B81-089C-1F08-922A-E6E0FBAD9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227" y="3925197"/>
            <a:ext cx="914400" cy="914400"/>
          </a:xfrm>
          <a:prstGeom prst="rect">
            <a:avLst/>
          </a:prstGeom>
        </p:spPr>
      </p:pic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6A2F00DB-011E-C076-0834-0C9536F7AC30}"/>
              </a:ext>
            </a:extLst>
          </p:cNvPr>
          <p:cNvCxnSpPr>
            <a:cxnSpLocks/>
          </p:cNvCxnSpPr>
          <p:nvPr/>
        </p:nvCxnSpPr>
        <p:spPr>
          <a:xfrm flipV="1">
            <a:off x="1106084" y="4332761"/>
            <a:ext cx="4786285" cy="26170"/>
          </a:xfrm>
          <a:prstGeom prst="straightConnector1">
            <a:avLst/>
          </a:prstGeom>
          <a:ln w="412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4C746BA5-DDCB-0FA9-1D1C-ECA4CA5A6539}"/>
              </a:ext>
            </a:extLst>
          </p:cNvPr>
          <p:cNvSpPr txBox="1"/>
          <p:nvPr/>
        </p:nvSpPr>
        <p:spPr>
          <a:xfrm>
            <a:off x="2759534" y="4411006"/>
            <a:ext cx="151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C000"/>
                </a:solidFill>
              </a:rPr>
              <a:t>Confirm</a:t>
            </a:r>
            <a:r>
              <a:rPr lang="de-DE" dirty="0">
                <a:solidFill>
                  <a:srgbClr val="FFC000"/>
                </a:solidFill>
              </a:rPr>
              <a:t> Ride</a:t>
            </a:r>
          </a:p>
        </p:txBody>
      </p:sp>
    </p:spTree>
    <p:extLst>
      <p:ext uri="{BB962C8B-B14F-4D97-AF65-F5344CB8AC3E}">
        <p14:creationId xmlns:p14="http://schemas.microsoft.com/office/powerpoint/2010/main" val="3908272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>
            <a:extLst>
              <a:ext uri="{FF2B5EF4-FFF2-40B4-BE49-F238E27FC236}">
                <a16:creationId xmlns:a16="http://schemas.microsoft.com/office/drawing/2014/main" id="{CCCF2CC1-E879-AF37-B480-EF67C163E371}"/>
              </a:ext>
            </a:extLst>
          </p:cNvPr>
          <p:cNvSpPr/>
          <p:nvPr/>
        </p:nvSpPr>
        <p:spPr>
          <a:xfrm>
            <a:off x="5109926" y="1864577"/>
            <a:ext cx="2011215" cy="30165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F621814-E549-62B6-C215-9B9A81001B6C}"/>
              </a:ext>
            </a:extLst>
          </p:cNvPr>
          <p:cNvSpPr/>
          <p:nvPr/>
        </p:nvSpPr>
        <p:spPr>
          <a:xfrm>
            <a:off x="9610331" y="1891775"/>
            <a:ext cx="2153736" cy="4649843"/>
          </a:xfrm>
          <a:prstGeom prst="rect">
            <a:avLst/>
          </a:prstGeom>
          <a:solidFill>
            <a:srgbClr val="7178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Blockchain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7675E-7175-C02E-3875-FDFA339E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From </a:t>
            </a:r>
            <a:r>
              <a:rPr lang="de-DE" dirty="0" err="1"/>
              <a:t>Riding</a:t>
            </a:r>
            <a:r>
              <a:rPr lang="de-DE" dirty="0"/>
              <a:t> request  to 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59E6E4-CADF-3234-BDA6-344531804251}"/>
              </a:ext>
            </a:extLst>
          </p:cNvPr>
          <p:cNvSpPr/>
          <p:nvPr/>
        </p:nvSpPr>
        <p:spPr>
          <a:xfrm>
            <a:off x="5950519" y="2536776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4DDD2B5-7EBF-15DF-44AD-B6BD714C0F94}"/>
              </a:ext>
            </a:extLst>
          </p:cNvPr>
          <p:cNvSpPr/>
          <p:nvPr/>
        </p:nvSpPr>
        <p:spPr>
          <a:xfrm>
            <a:off x="5962483" y="3621949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8D8076B-A8BD-3EDF-53EB-B7FC2998EF90}"/>
              </a:ext>
            </a:extLst>
          </p:cNvPr>
          <p:cNvSpPr/>
          <p:nvPr/>
        </p:nvSpPr>
        <p:spPr>
          <a:xfrm>
            <a:off x="5959391" y="4687400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pic>
        <p:nvPicPr>
          <p:cNvPr id="51" name="Grafik 50" descr="Auto mit einfarbiger Füllung">
            <a:extLst>
              <a:ext uri="{FF2B5EF4-FFF2-40B4-BE49-F238E27FC236}">
                <a16:creationId xmlns:a16="http://schemas.microsoft.com/office/drawing/2014/main" id="{188FAC3A-FCC3-587F-2664-E0E342DBB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24" y="4061376"/>
            <a:ext cx="914400" cy="914400"/>
          </a:xfrm>
          <a:prstGeom prst="rect">
            <a:avLst/>
          </a:prstGeom>
        </p:spPr>
      </p:pic>
      <p:pic>
        <p:nvPicPr>
          <p:cNvPr id="53" name="Grafik 52" descr="Auto mit einfarbiger Füllung">
            <a:extLst>
              <a:ext uri="{FF2B5EF4-FFF2-40B4-BE49-F238E27FC236}">
                <a16:creationId xmlns:a16="http://schemas.microsoft.com/office/drawing/2014/main" id="{025E2075-ED09-71AA-ADD9-5FCB3FAC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70" y="2153860"/>
            <a:ext cx="914400" cy="914400"/>
          </a:xfrm>
          <a:prstGeom prst="rect">
            <a:avLst/>
          </a:prstGeom>
        </p:spPr>
      </p:pic>
      <p:sp>
        <p:nvSpPr>
          <p:cNvPr id="66" name="Rechteck 65">
            <a:extLst>
              <a:ext uri="{FF2B5EF4-FFF2-40B4-BE49-F238E27FC236}">
                <a16:creationId xmlns:a16="http://schemas.microsoft.com/office/drawing/2014/main" id="{412247F1-B5C5-226B-5FBB-9664453349A6}"/>
              </a:ext>
            </a:extLst>
          </p:cNvPr>
          <p:cNvSpPr/>
          <p:nvPr/>
        </p:nvSpPr>
        <p:spPr>
          <a:xfrm>
            <a:off x="9995867" y="3883331"/>
            <a:ext cx="1424448" cy="7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F8A8B03B-AE5B-DD8F-0ED3-C70E03DC6A5E}"/>
              </a:ext>
            </a:extLst>
          </p:cNvPr>
          <p:cNvSpPr/>
          <p:nvPr/>
        </p:nvSpPr>
        <p:spPr>
          <a:xfrm>
            <a:off x="9995867" y="2648596"/>
            <a:ext cx="1424448" cy="7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9044AA8-682E-276A-3B81-471CF362077B}"/>
              </a:ext>
            </a:extLst>
          </p:cNvPr>
          <p:cNvSpPr/>
          <p:nvPr/>
        </p:nvSpPr>
        <p:spPr>
          <a:xfrm>
            <a:off x="9995867" y="5143072"/>
            <a:ext cx="1424448" cy="7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69AA2122-9991-569B-6EB5-AC390009B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3666" y="2248131"/>
            <a:ext cx="304800" cy="304800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D43B38C8-7612-5D66-94D7-929CF907C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6713" y="5547966"/>
            <a:ext cx="304800" cy="304800"/>
          </a:xfrm>
          <a:prstGeom prst="rect">
            <a:avLst/>
          </a:prstGeom>
        </p:spPr>
      </p:pic>
      <p:sp>
        <p:nvSpPr>
          <p:cNvPr id="89" name="Pfeil: nach rechts 88">
            <a:extLst>
              <a:ext uri="{FF2B5EF4-FFF2-40B4-BE49-F238E27FC236}">
                <a16:creationId xmlns:a16="http://schemas.microsoft.com/office/drawing/2014/main" id="{EE6E1C01-4018-3412-1541-B5A0B4066E8F}"/>
              </a:ext>
            </a:extLst>
          </p:cNvPr>
          <p:cNvSpPr/>
          <p:nvPr/>
        </p:nvSpPr>
        <p:spPr>
          <a:xfrm>
            <a:off x="7488840" y="2986368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Pfeil: nach rechts 89">
            <a:extLst>
              <a:ext uri="{FF2B5EF4-FFF2-40B4-BE49-F238E27FC236}">
                <a16:creationId xmlns:a16="http://schemas.microsoft.com/office/drawing/2014/main" id="{C8B9EDF9-FD86-1FCB-71A1-BAB060AEA42E}"/>
              </a:ext>
            </a:extLst>
          </p:cNvPr>
          <p:cNvSpPr/>
          <p:nvPr/>
        </p:nvSpPr>
        <p:spPr>
          <a:xfrm>
            <a:off x="7538649" y="4092432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Pfeil: nach rechts 90">
            <a:extLst>
              <a:ext uri="{FF2B5EF4-FFF2-40B4-BE49-F238E27FC236}">
                <a16:creationId xmlns:a16="http://schemas.microsoft.com/office/drawing/2014/main" id="{3BF52B5E-F6EA-CDF8-09BF-78BDE5FE5019}"/>
              </a:ext>
            </a:extLst>
          </p:cNvPr>
          <p:cNvSpPr/>
          <p:nvPr/>
        </p:nvSpPr>
        <p:spPr>
          <a:xfrm>
            <a:off x="7535728" y="5184585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0767F1D2-AA53-6291-0626-B162A69003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1932" y="2521950"/>
            <a:ext cx="324000" cy="324000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CD512BAE-D99D-1519-C8A6-338253C45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3628" y="5112358"/>
            <a:ext cx="324000" cy="324000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35F3EE21-FB87-171F-D504-5795E29DBC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1332" y="2689500"/>
            <a:ext cx="324000" cy="324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747C53CA-39D5-1A58-7A7C-1B7BC37CDD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1332" y="3817653"/>
            <a:ext cx="324000" cy="324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AA53361-C34C-6918-70D3-C8CBCC501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1332" y="4870864"/>
            <a:ext cx="324000" cy="324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C0AB7F3-42A7-1C70-B3B4-3624440534CA}"/>
              </a:ext>
            </a:extLst>
          </p:cNvPr>
          <p:cNvSpPr txBox="1"/>
          <p:nvPr/>
        </p:nvSpPr>
        <p:spPr>
          <a:xfrm>
            <a:off x="877998" y="2193939"/>
            <a:ext cx="1514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C00000"/>
                </a:solidFill>
              </a:rPr>
              <a:t>Token Request</a:t>
            </a:r>
            <a:r>
              <a:rPr lang="de-DE" sz="2400" dirty="0"/>
              <a:t>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D70687-B0B8-B42A-874A-BF094A1D11D7}"/>
              </a:ext>
            </a:extLst>
          </p:cNvPr>
          <p:cNvSpPr txBox="1"/>
          <p:nvPr/>
        </p:nvSpPr>
        <p:spPr>
          <a:xfrm>
            <a:off x="4040492" y="3160084"/>
            <a:ext cx="81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Token 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FA61566-4376-AEAD-27CD-1CA3DA203A1A}"/>
              </a:ext>
            </a:extLst>
          </p:cNvPr>
          <p:cNvCxnSpPr>
            <a:cxnSpLocks/>
            <a:stCxn id="53" idx="3"/>
            <a:endCxn id="4" idx="2"/>
          </p:cNvCxnSpPr>
          <p:nvPr/>
        </p:nvCxnSpPr>
        <p:spPr>
          <a:xfrm>
            <a:off x="928570" y="2611060"/>
            <a:ext cx="1654709" cy="11562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D19AF6-8B20-6546-4CD9-7291F5890599}"/>
              </a:ext>
            </a:extLst>
          </p:cNvPr>
          <p:cNvCxnSpPr>
            <a:cxnSpLocks/>
          </p:cNvCxnSpPr>
          <p:nvPr/>
        </p:nvCxnSpPr>
        <p:spPr>
          <a:xfrm flipV="1">
            <a:off x="1137260" y="3506020"/>
            <a:ext cx="4778816" cy="9263"/>
          </a:xfrm>
          <a:prstGeom prst="straightConnector1">
            <a:avLst/>
          </a:prstGeom>
          <a:ln w="412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4DA09EF-A28C-A2FF-97D3-B104FA052D41}"/>
              </a:ext>
            </a:extLst>
          </p:cNvPr>
          <p:cNvCxnSpPr>
            <a:cxnSpLocks/>
          </p:cNvCxnSpPr>
          <p:nvPr/>
        </p:nvCxnSpPr>
        <p:spPr>
          <a:xfrm flipV="1">
            <a:off x="1014580" y="3996367"/>
            <a:ext cx="4864772" cy="25399"/>
          </a:xfrm>
          <a:prstGeom prst="straightConnector1">
            <a:avLst/>
          </a:prstGeom>
          <a:ln w="412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DC6A7A1-D2A4-5324-BDFB-98DECC1C3181}"/>
              </a:ext>
            </a:extLst>
          </p:cNvPr>
          <p:cNvCxnSpPr>
            <a:cxnSpLocks/>
          </p:cNvCxnSpPr>
          <p:nvPr/>
        </p:nvCxnSpPr>
        <p:spPr>
          <a:xfrm>
            <a:off x="790919" y="5896019"/>
            <a:ext cx="1654709" cy="11562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357B33E-CF48-1207-E670-0C96596B8D97}"/>
              </a:ext>
            </a:extLst>
          </p:cNvPr>
          <p:cNvCxnSpPr>
            <a:cxnSpLocks/>
          </p:cNvCxnSpPr>
          <p:nvPr/>
        </p:nvCxnSpPr>
        <p:spPr>
          <a:xfrm flipV="1">
            <a:off x="1067070" y="4537807"/>
            <a:ext cx="4824957" cy="17792"/>
          </a:xfrm>
          <a:prstGeom prst="straightConnector1">
            <a:avLst/>
          </a:prstGeom>
          <a:ln w="412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2DE7CFF-028A-928F-21DF-839360D4BBAD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>
            <a:off x="3843279" y="2622622"/>
            <a:ext cx="2107240" cy="420637"/>
          </a:xfrm>
          <a:prstGeom prst="straightConnector1">
            <a:avLst/>
          </a:prstGeom>
          <a:ln w="412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A188682-E43E-AB02-36E8-0AC21C90755B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 flipV="1">
            <a:off x="3705628" y="5193883"/>
            <a:ext cx="2253763" cy="613023"/>
          </a:xfrm>
          <a:prstGeom prst="straightConnector1">
            <a:avLst/>
          </a:prstGeom>
          <a:ln w="412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17B2B11A-F6D6-A141-E51E-99D0AB380A80}"/>
              </a:ext>
            </a:extLst>
          </p:cNvPr>
          <p:cNvCxnSpPr>
            <a:cxnSpLocks/>
          </p:cNvCxnSpPr>
          <p:nvPr/>
        </p:nvCxnSpPr>
        <p:spPr>
          <a:xfrm flipV="1">
            <a:off x="3647822" y="2195671"/>
            <a:ext cx="5901055" cy="13713"/>
          </a:xfrm>
          <a:prstGeom prst="straightConnector1">
            <a:avLst/>
          </a:prstGeom>
          <a:ln w="412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B8739D1-88AF-3811-6FDC-D68778D6960D}"/>
              </a:ext>
            </a:extLst>
          </p:cNvPr>
          <p:cNvCxnSpPr>
            <a:cxnSpLocks/>
          </p:cNvCxnSpPr>
          <p:nvPr/>
        </p:nvCxnSpPr>
        <p:spPr>
          <a:xfrm>
            <a:off x="3658223" y="6065724"/>
            <a:ext cx="5941174" cy="0"/>
          </a:xfrm>
          <a:prstGeom prst="straightConnector1">
            <a:avLst/>
          </a:prstGeom>
          <a:ln w="412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790B00E-9B38-19CE-D416-09A53304D472}"/>
              </a:ext>
            </a:extLst>
          </p:cNvPr>
          <p:cNvGrpSpPr/>
          <p:nvPr/>
        </p:nvGrpSpPr>
        <p:grpSpPr>
          <a:xfrm>
            <a:off x="2583279" y="1994254"/>
            <a:ext cx="1260000" cy="1256736"/>
            <a:chOff x="2583279" y="1994254"/>
            <a:chExt cx="1260000" cy="1256736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2C39CE8F-C80B-6826-CCC3-FC7BDD795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3279" y="1994254"/>
              <a:ext cx="1260000" cy="12567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Auth-Service </a:t>
              </a:r>
            </a:p>
          </p:txBody>
        </p:sp>
        <p:pic>
          <p:nvPicPr>
            <p:cNvPr id="13" name="Grafik 12" descr="Datenbank mit einfarbiger Füllung">
              <a:extLst>
                <a:ext uri="{FF2B5EF4-FFF2-40B4-BE49-F238E27FC236}">
                  <a16:creationId xmlns:a16="http://schemas.microsoft.com/office/drawing/2014/main" id="{D928BF5E-C312-15F7-14D7-BAB63C3C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42675" y="2841833"/>
              <a:ext cx="332725" cy="332725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56CB040-97D1-FEBD-7C7E-32A78F6C2F14}"/>
              </a:ext>
            </a:extLst>
          </p:cNvPr>
          <p:cNvGrpSpPr/>
          <p:nvPr/>
        </p:nvGrpSpPr>
        <p:grpSpPr>
          <a:xfrm>
            <a:off x="2445628" y="5178538"/>
            <a:ext cx="1260000" cy="1256736"/>
            <a:chOff x="2445628" y="5178538"/>
            <a:chExt cx="1260000" cy="1256736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A8FF28-A15D-3E02-7C3D-E7BD5F10F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5628" y="5178538"/>
              <a:ext cx="1260000" cy="12567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Auth-Service </a:t>
              </a:r>
            </a:p>
          </p:txBody>
        </p:sp>
        <p:pic>
          <p:nvPicPr>
            <p:cNvPr id="19" name="Grafik 18" descr="Datenbank mit einfarbiger Füllung">
              <a:extLst>
                <a:ext uri="{FF2B5EF4-FFF2-40B4-BE49-F238E27FC236}">
                  <a16:creationId xmlns:a16="http://schemas.microsoft.com/office/drawing/2014/main" id="{F69B47EC-2D03-8766-7927-708687FF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9265" y="5989481"/>
              <a:ext cx="332725" cy="332725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6AE47A3-5453-6E80-E8CB-C02001AF02C7}"/>
              </a:ext>
            </a:extLst>
          </p:cNvPr>
          <p:cNvGrpSpPr/>
          <p:nvPr/>
        </p:nvGrpSpPr>
        <p:grpSpPr>
          <a:xfrm>
            <a:off x="5119229" y="1847990"/>
            <a:ext cx="1878534" cy="324000"/>
            <a:chOff x="5119229" y="1847990"/>
            <a:chExt cx="1878534" cy="324000"/>
          </a:xfrm>
        </p:grpSpPr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58009907-66AA-5FB7-2DF9-BD96BB61D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3300" y="1847990"/>
              <a:ext cx="324000" cy="324000"/>
            </a:xfrm>
            <a:prstGeom prst="rect">
              <a:avLst/>
            </a:prstGeom>
          </p:spPr>
        </p:pic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C204596-6BF7-EA25-5F71-11DC4383A7AB}"/>
                </a:ext>
              </a:extLst>
            </p:cNvPr>
            <p:cNvGrpSpPr/>
            <p:nvPr/>
          </p:nvGrpSpPr>
          <p:grpSpPr>
            <a:xfrm>
              <a:off x="5119229" y="1847990"/>
              <a:ext cx="1878534" cy="324000"/>
              <a:chOff x="5113261" y="1847990"/>
              <a:chExt cx="1878534" cy="324000"/>
            </a:xfrm>
          </p:grpSpPr>
          <p:pic>
            <p:nvPicPr>
              <p:cNvPr id="76" name="Grafik 75">
                <a:extLst>
                  <a:ext uri="{FF2B5EF4-FFF2-40B4-BE49-F238E27FC236}">
                    <a16:creationId xmlns:a16="http://schemas.microsoft.com/office/drawing/2014/main" id="{8EC31142-4232-EA82-583B-15C65CE39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13261" y="1862241"/>
                <a:ext cx="304800" cy="304800"/>
              </a:xfrm>
              <a:prstGeom prst="rect">
                <a:avLst/>
              </a:prstGeom>
            </p:spPr>
          </p:pic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E62091A6-EEF9-3064-5443-2017175B0362}"/>
                  </a:ext>
                </a:extLst>
              </p:cNvPr>
              <p:cNvGrpSpPr/>
              <p:nvPr/>
            </p:nvGrpSpPr>
            <p:grpSpPr>
              <a:xfrm>
                <a:off x="5502783" y="1847990"/>
                <a:ext cx="1489012" cy="324000"/>
                <a:chOff x="5502783" y="1847990"/>
                <a:chExt cx="1489012" cy="324000"/>
              </a:xfrm>
            </p:grpSpPr>
            <p:pic>
              <p:nvPicPr>
                <p:cNvPr id="101" name="Grafik 100">
                  <a:extLst>
                    <a:ext uri="{FF2B5EF4-FFF2-40B4-BE49-F238E27FC236}">
                      <a16:creationId xmlns:a16="http://schemas.microsoft.com/office/drawing/2014/main" id="{EF113A30-BF09-96FA-642F-B6B7A81B7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2501" y="1847990"/>
                  <a:ext cx="324000" cy="324000"/>
                </a:xfrm>
                <a:prstGeom prst="rect">
                  <a:avLst/>
                </a:prstGeom>
              </p:spPr>
            </p:pic>
            <p:pic>
              <p:nvPicPr>
                <p:cNvPr id="103" name="Grafik 102">
                  <a:extLst>
                    <a:ext uri="{FF2B5EF4-FFF2-40B4-BE49-F238E27FC236}">
                      <a16:creationId xmlns:a16="http://schemas.microsoft.com/office/drawing/2014/main" id="{46D9860B-0F0D-6D30-152A-6DD6C595D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7795" y="1847990"/>
                  <a:ext cx="324000" cy="324000"/>
                </a:xfrm>
                <a:prstGeom prst="rect">
                  <a:avLst/>
                </a:prstGeom>
              </p:spPr>
            </p:pic>
            <p:cxnSp>
              <p:nvCxnSpPr>
                <p:cNvPr id="22" name="Gerade Verbindung mit Pfeil 21">
                  <a:extLst>
                    <a:ext uri="{FF2B5EF4-FFF2-40B4-BE49-F238E27FC236}">
                      <a16:creationId xmlns:a16="http://schemas.microsoft.com/office/drawing/2014/main" id="{24A9E610-53C5-785E-39EA-44DCDAD8555E}"/>
                    </a:ext>
                  </a:extLst>
                </p:cNvPr>
                <p:cNvCxnSpPr/>
                <p:nvPr/>
              </p:nvCxnSpPr>
              <p:spPr>
                <a:xfrm>
                  <a:off x="5502783" y="2014641"/>
                  <a:ext cx="39600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1" name="Grafik 30" descr="Mann mit einfarbiger Füllung">
            <a:extLst>
              <a:ext uri="{FF2B5EF4-FFF2-40B4-BE49-F238E27FC236}">
                <a16:creationId xmlns:a16="http://schemas.microsoft.com/office/drawing/2014/main" id="{1C129B97-31B3-A8E4-C6C5-A9FFEA45A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70" y="2874907"/>
            <a:ext cx="914400" cy="914400"/>
          </a:xfrm>
          <a:prstGeom prst="rect">
            <a:avLst/>
          </a:prstGeom>
        </p:spPr>
      </p:pic>
      <p:pic>
        <p:nvPicPr>
          <p:cNvPr id="32" name="Grafik 31" descr="Mann mit einfarbiger Füllung">
            <a:extLst>
              <a:ext uri="{FF2B5EF4-FFF2-40B4-BE49-F238E27FC236}">
                <a16:creationId xmlns:a16="http://schemas.microsoft.com/office/drawing/2014/main" id="{C5B4358E-5CA7-09DF-713E-A62269E809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42873" y="49425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CB16EB-6D90-ADEE-6169-622F94AE3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 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FBBE932F-A1BD-F660-17C4-5EC850D82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 descr="Karte mit Ortsmarkierung mit einfarbiger Füllung">
            <a:extLst>
              <a:ext uri="{FF2B5EF4-FFF2-40B4-BE49-F238E27FC236}">
                <a16:creationId xmlns:a16="http://schemas.microsoft.com/office/drawing/2014/main" id="{3EDBBB94-F1E8-30E9-B7A2-CABC45FC00F0}"/>
              </a:ext>
            </a:extLst>
          </p:cNvPr>
          <p:cNvSpPr/>
          <p:nvPr/>
        </p:nvSpPr>
        <p:spPr>
          <a:xfrm>
            <a:off x="9386976" y="767751"/>
            <a:ext cx="2285995" cy="2285995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14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hteck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rgbClr val="FFFEFF"/>
                </a:solidFill>
              </a:rPr>
              <a:t>Content</a:t>
            </a:r>
          </a:p>
        </p:txBody>
      </p:sp>
      <p:graphicFrame>
        <p:nvGraphicFramePr>
          <p:cNvPr id="4" name="Inhaltsplatzhalter 3" descr="Symbol für SmartArt-Grafik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067388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DED7C6-70A1-38D3-0386-34CBFC2A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Authentification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 View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FACB406-C011-B7BD-80A0-AC4EFC64C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109882"/>
              </p:ext>
            </p:extLst>
          </p:nvPr>
        </p:nvGraphicFramePr>
        <p:xfrm>
          <a:off x="432000" y="2008145"/>
          <a:ext cx="2737537" cy="4147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537">
                  <a:extLst>
                    <a:ext uri="{9D8B030D-6E8A-4147-A177-3AD203B41FA5}">
                      <a16:colId xmlns:a16="http://schemas.microsoft.com/office/drawing/2014/main" val="2606703174"/>
                    </a:ext>
                  </a:extLst>
                </a:gridCol>
              </a:tblGrid>
              <a:tr h="544725">
                <a:tc>
                  <a:txBody>
                    <a:bodyPr/>
                    <a:lstStyle/>
                    <a:p>
                      <a:r>
                        <a:rPr lang="de-DE" dirty="0" err="1"/>
                        <a:t>Authentification</a:t>
                      </a:r>
                      <a:r>
                        <a:rPr lang="de-DE" dirty="0"/>
                        <a:t>-Service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489016"/>
                  </a:ext>
                </a:extLst>
              </a:tr>
              <a:tr h="544725">
                <a:tc>
                  <a:txBody>
                    <a:bodyPr/>
                    <a:lstStyle/>
                    <a:p>
                      <a:r>
                        <a:rPr lang="de-DE" dirty="0"/>
                        <a:t>Master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98106"/>
                  </a:ext>
                </a:extLst>
              </a:tr>
              <a:tr h="544725">
                <a:tc>
                  <a:txBody>
                    <a:bodyPr/>
                    <a:lstStyle/>
                    <a:p>
                      <a:r>
                        <a:rPr lang="de-DE" dirty="0"/>
                        <a:t>Ratings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4829"/>
                  </a:ext>
                </a:extLst>
              </a:tr>
              <a:tr h="544725">
                <a:tc>
                  <a:txBody>
                    <a:bodyPr/>
                    <a:lstStyle/>
                    <a:p>
                      <a:r>
                        <a:rPr lang="de-DE" dirty="0" err="1"/>
                        <a:t>Past</a:t>
                      </a:r>
                      <a:r>
                        <a:rPr lang="de-DE" dirty="0"/>
                        <a:t> Wallets (</a:t>
                      </a:r>
                      <a:r>
                        <a:rPr lang="de-DE" dirty="0" err="1"/>
                        <a:t>allows</a:t>
                      </a:r>
                      <a:r>
                        <a:rPr lang="de-DE" dirty="0"/>
                        <a:t> to </a:t>
                      </a:r>
                      <a:r>
                        <a:rPr lang="de-DE" dirty="0" err="1"/>
                        <a:t>access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blockchain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591022"/>
                  </a:ext>
                </a:extLst>
              </a:tr>
              <a:tr h="544725">
                <a:tc>
                  <a:txBody>
                    <a:bodyPr/>
                    <a:lstStyle/>
                    <a:p>
                      <a:r>
                        <a:rPr lang="de-DE" dirty="0"/>
                        <a:t>History of </a:t>
                      </a:r>
                      <a:r>
                        <a:rPr lang="de-DE" dirty="0" err="1"/>
                        <a:t>pseudonyms</a:t>
                      </a:r>
                      <a:r>
                        <a:rPr lang="de-DE" dirty="0"/>
                        <a:t>, smart </a:t>
                      </a:r>
                      <a:r>
                        <a:rPr lang="de-DE" dirty="0" err="1"/>
                        <a:t>contracts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person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050766"/>
                  </a:ext>
                </a:extLst>
              </a:tr>
              <a:tr h="8636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(Ride Providers, Matching Services, People)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35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80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DED7C6-70A1-38D3-0386-34CBFC2A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Matching Service  View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7621252-EDE2-61D1-1888-F40B267AB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08904"/>
              </p:ext>
            </p:extLst>
          </p:nvPr>
        </p:nvGraphicFramePr>
        <p:xfrm>
          <a:off x="432000" y="2367555"/>
          <a:ext cx="2177636" cy="273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636">
                  <a:extLst>
                    <a:ext uri="{9D8B030D-6E8A-4147-A177-3AD203B41FA5}">
                      <a16:colId xmlns:a16="http://schemas.microsoft.com/office/drawing/2014/main" val="2606703174"/>
                    </a:ext>
                  </a:extLst>
                </a:gridCol>
              </a:tblGrid>
              <a:tr h="339371">
                <a:tc>
                  <a:txBody>
                    <a:bodyPr/>
                    <a:lstStyle/>
                    <a:p>
                      <a:r>
                        <a:rPr lang="de-DE" dirty="0"/>
                        <a:t>Matching-Service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489016"/>
                  </a:ext>
                </a:extLst>
              </a:tr>
              <a:tr h="339371">
                <a:tc>
                  <a:txBody>
                    <a:bodyPr/>
                    <a:lstStyle/>
                    <a:p>
                      <a:r>
                        <a:rPr lang="de-DE" dirty="0" err="1"/>
                        <a:t>Grid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98106"/>
                  </a:ext>
                </a:extLst>
              </a:tr>
              <a:tr h="339371">
                <a:tc>
                  <a:txBody>
                    <a:bodyPr/>
                    <a:lstStyle/>
                    <a:p>
                      <a:r>
                        <a:rPr lang="de-DE" dirty="0"/>
                        <a:t>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4829"/>
                  </a:ext>
                </a:extLst>
              </a:tr>
              <a:tr h="339371">
                <a:tc>
                  <a:txBody>
                    <a:bodyPr/>
                    <a:lstStyle/>
                    <a:p>
                      <a:r>
                        <a:rPr lang="de-DE" dirty="0"/>
                        <a:t>Ride Providers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591022"/>
                  </a:ext>
                </a:extLst>
              </a:tr>
              <a:tr h="339371">
                <a:tc>
                  <a:txBody>
                    <a:bodyPr/>
                    <a:lstStyle/>
                    <a:p>
                      <a:r>
                        <a:rPr lang="de-DE" dirty="0" err="1"/>
                        <a:t>Starting</a:t>
                      </a:r>
                      <a:r>
                        <a:rPr lang="de-DE" dirty="0"/>
                        <a:t> Points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050766"/>
                  </a:ext>
                </a:extLst>
              </a:tr>
              <a:tr h="339371">
                <a:tc>
                  <a:txBody>
                    <a:bodyPr/>
                    <a:lstStyle/>
                    <a:p>
                      <a:r>
                        <a:rPr lang="de-DE" dirty="0"/>
                        <a:t>End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776115"/>
                  </a:ext>
                </a:extLst>
              </a:tr>
              <a:tr h="53809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35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569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Karte, Diagramm enthält.&#10;&#10;Automatisch generierte Beschreibung">
            <a:extLst>
              <a:ext uri="{FF2B5EF4-FFF2-40B4-BE49-F238E27FC236}">
                <a16:creationId xmlns:a16="http://schemas.microsoft.com/office/drawing/2014/main" id="{CD7C5300-327B-B965-1D72-91ADDDEC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03" y="800252"/>
            <a:ext cx="7991582" cy="58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62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275BFFE5-250E-5FED-EF79-B9CE3AEB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26" y="655527"/>
            <a:ext cx="8325592" cy="61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1F7EA-65C9-7481-9F78-87FE53E3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r>
              <a:rPr lang="de-DE" dirty="0"/>
              <a:t> Service  View 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BD53FD4-274B-317D-FE51-EAEAD02BA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55905"/>
              </p:ext>
            </p:extLst>
          </p:nvPr>
        </p:nvGraphicFramePr>
        <p:xfrm>
          <a:off x="432000" y="2429200"/>
          <a:ext cx="32717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1793">
                  <a:extLst>
                    <a:ext uri="{9D8B030D-6E8A-4147-A177-3AD203B41FA5}">
                      <a16:colId xmlns:a16="http://schemas.microsoft.com/office/drawing/2014/main" val="2606703174"/>
                    </a:ext>
                  </a:extLst>
                </a:gridCol>
              </a:tblGrid>
              <a:tr h="339371">
                <a:tc>
                  <a:txBody>
                    <a:bodyPr/>
                    <a:lstStyle/>
                    <a:p>
                      <a:r>
                        <a:rPr lang="de-DE" dirty="0"/>
                        <a:t>Smart </a:t>
                      </a:r>
                      <a:r>
                        <a:rPr lang="de-DE" dirty="0" err="1"/>
                        <a:t>Contract</a:t>
                      </a:r>
                      <a:r>
                        <a:rPr lang="de-DE" dirty="0"/>
                        <a:t>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489016"/>
                  </a:ext>
                </a:extLst>
              </a:tr>
              <a:tr h="339371">
                <a:tc>
                  <a:txBody>
                    <a:bodyPr/>
                    <a:lstStyle/>
                    <a:p>
                      <a:r>
                        <a:rPr lang="de-DE" dirty="0"/>
                        <a:t>Ride (</a:t>
                      </a:r>
                      <a:r>
                        <a:rPr lang="de-DE" dirty="0" err="1"/>
                        <a:t>hidden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details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98106"/>
                  </a:ext>
                </a:extLst>
              </a:tr>
              <a:tr h="339371">
                <a:tc>
                  <a:txBody>
                    <a:bodyPr/>
                    <a:lstStyle/>
                    <a:p>
                      <a:r>
                        <a:rPr lang="de-DE" dirty="0"/>
                        <a:t>Ratings of </a:t>
                      </a:r>
                      <a:r>
                        <a:rPr lang="de-DE" dirty="0" err="1"/>
                        <a:t>people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4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613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hteck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>
                <a:solidFill>
                  <a:srgbClr val="FFFFFF"/>
                </a:solidFill>
              </a:rPr>
              <a:t>Thank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you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bg2"/>
                </a:solidFill>
              </a:rPr>
              <a:t>Privacy </a:t>
            </a:r>
            <a:r>
              <a:rPr lang="de-DE" dirty="0" err="1">
                <a:solidFill>
                  <a:schemeClr val="bg2"/>
                </a:solidFill>
              </a:rPr>
              <a:t>drifters</a:t>
            </a:r>
            <a:endParaRPr lang="de-DE" dirty="0">
              <a:solidFill>
                <a:schemeClr val="bg2"/>
              </a:solidFill>
            </a:endParaRPr>
          </a:p>
          <a:p>
            <a:pPr rtl="0"/>
            <a:endParaRPr lang="de-DE" dirty="0">
              <a:solidFill>
                <a:schemeClr val="bg2"/>
              </a:solidFill>
            </a:endParaRPr>
          </a:p>
          <a:p>
            <a:pPr rtl="0"/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5" name="Bild 4" descr="Digitale Zahlen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CB16EB-6D90-ADEE-6169-622F94AE3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Problem Description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FBBE932F-A1BD-F660-17C4-5EC850D82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 descr="Network">
            <a:extLst>
              <a:ext uri="{FF2B5EF4-FFF2-40B4-BE49-F238E27FC236}">
                <a16:creationId xmlns:a16="http://schemas.microsoft.com/office/drawing/2014/main" id="{0D95BEB0-5C54-5983-1380-5D3C686B3FE6}"/>
              </a:ext>
            </a:extLst>
          </p:cNvPr>
          <p:cNvSpPr/>
          <p:nvPr/>
        </p:nvSpPr>
        <p:spPr>
          <a:xfrm>
            <a:off x="9386978" y="577976"/>
            <a:ext cx="2285995" cy="2285995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60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B4074-198D-6A36-9421-BE1B22D4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ride</a:t>
            </a:r>
            <a:r>
              <a:rPr lang="de-DE" dirty="0"/>
              <a:t>-Pooling </a:t>
            </a:r>
            <a:r>
              <a:rPr lang="de-DE" dirty="0" err="1"/>
              <a:t>Platforms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4D806-6984-9032-8927-AA8511C8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665650" cy="3678303"/>
          </a:xfrm>
        </p:spPr>
        <p:txBody>
          <a:bodyPr anchor="t">
            <a:normAutofit/>
          </a:bodyPr>
          <a:lstStyle/>
          <a:p>
            <a:r>
              <a:rPr lang="de-DE" sz="3200" dirty="0"/>
              <a:t>People </a:t>
            </a:r>
            <a:r>
              <a:rPr lang="de-DE" sz="3200" dirty="0" err="1"/>
              <a:t>searches</a:t>
            </a:r>
            <a:r>
              <a:rPr lang="de-DE" sz="3200" dirty="0"/>
              <a:t> </a:t>
            </a:r>
            <a:r>
              <a:rPr lang="de-DE" sz="3200" dirty="0" err="1"/>
              <a:t>rides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A to B</a:t>
            </a:r>
          </a:p>
          <a:p>
            <a:r>
              <a:rPr lang="de-DE" sz="3200" dirty="0"/>
              <a:t>Riders </a:t>
            </a:r>
            <a:r>
              <a:rPr lang="de-DE" sz="3200" dirty="0" err="1"/>
              <a:t>offer</a:t>
            </a:r>
            <a:r>
              <a:rPr lang="de-DE" sz="3200" dirty="0"/>
              <a:t> </a:t>
            </a:r>
            <a:r>
              <a:rPr lang="de-DE" sz="3200" dirty="0" err="1"/>
              <a:t>rides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A to B </a:t>
            </a:r>
          </a:p>
          <a:p>
            <a:r>
              <a:rPr lang="de-DE" sz="3200" dirty="0" err="1"/>
              <a:t>Riding</a:t>
            </a:r>
            <a:r>
              <a:rPr lang="de-DE" sz="3200" dirty="0"/>
              <a:t>-Pool </a:t>
            </a:r>
            <a:r>
              <a:rPr lang="de-DE" sz="3200" dirty="0" err="1"/>
              <a:t>Platform</a:t>
            </a:r>
            <a:r>
              <a:rPr lang="de-DE" sz="3200" dirty="0"/>
              <a:t> </a:t>
            </a:r>
            <a:r>
              <a:rPr lang="de-DE" sz="3200" dirty="0" err="1"/>
              <a:t>matches</a:t>
            </a:r>
            <a:r>
              <a:rPr lang="de-DE" sz="3200" dirty="0"/>
              <a:t> </a:t>
            </a:r>
            <a:r>
              <a:rPr lang="de-DE" sz="3200" dirty="0" err="1"/>
              <a:t>those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searching</a:t>
            </a:r>
            <a:r>
              <a:rPr lang="de-DE" sz="3200" dirty="0"/>
              <a:t> and </a:t>
            </a:r>
            <a:r>
              <a:rPr lang="de-DE" sz="3200" dirty="0" err="1"/>
              <a:t>offering</a:t>
            </a:r>
            <a:r>
              <a:rPr lang="de-DE" sz="3200" dirty="0"/>
              <a:t> </a:t>
            </a:r>
            <a:r>
              <a:rPr lang="de-DE" sz="3200" dirty="0" err="1"/>
              <a:t>rides</a:t>
            </a:r>
            <a:r>
              <a:rPr lang="de-DE" sz="3200" dirty="0"/>
              <a:t> </a:t>
            </a:r>
          </a:p>
          <a:p>
            <a:r>
              <a:rPr lang="de-DE" sz="3200" dirty="0"/>
              <a:t>Ride </a:t>
            </a:r>
            <a:r>
              <a:rPr lang="de-DE" sz="3200" dirty="0" err="1"/>
              <a:t>between</a:t>
            </a:r>
            <a:r>
              <a:rPr lang="de-DE" sz="3200" dirty="0"/>
              <a:t> two </a:t>
            </a:r>
            <a:r>
              <a:rPr lang="de-DE" sz="3200" dirty="0" err="1"/>
              <a:t>persons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confirmed</a:t>
            </a:r>
            <a:r>
              <a:rPr lang="de-DE" sz="3200" dirty="0"/>
              <a:t> with smart </a:t>
            </a:r>
            <a:r>
              <a:rPr lang="de-DE" sz="3200" dirty="0" err="1"/>
              <a:t>contracts</a:t>
            </a:r>
            <a:endParaRPr lang="de-DE" sz="3200" dirty="0"/>
          </a:p>
          <a:p>
            <a:endParaRPr lang="de-DE" sz="1600" dirty="0"/>
          </a:p>
        </p:txBody>
      </p:sp>
      <p:pic>
        <p:nvPicPr>
          <p:cNvPr id="4" name="Grafik 3" descr="Gruppe von Personen Silhouette">
            <a:extLst>
              <a:ext uri="{FF2B5EF4-FFF2-40B4-BE49-F238E27FC236}">
                <a16:creationId xmlns:a16="http://schemas.microsoft.com/office/drawing/2014/main" id="{B0B24358-7477-FEDC-2D50-E52D8D643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0239" y="2743185"/>
            <a:ext cx="914400" cy="914400"/>
          </a:xfrm>
          <a:prstGeom prst="rect">
            <a:avLst/>
          </a:prstGeom>
        </p:spPr>
      </p:pic>
      <p:pic>
        <p:nvPicPr>
          <p:cNvPr id="5" name="Grafik 4" descr="Auto mit einfarbiger Füllung">
            <a:extLst>
              <a:ext uri="{FF2B5EF4-FFF2-40B4-BE49-F238E27FC236}">
                <a16:creationId xmlns:a16="http://schemas.microsoft.com/office/drawing/2014/main" id="{528886CB-F98C-5391-BAA1-FAC156DD1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8085" y="2743185"/>
            <a:ext cx="914400" cy="9144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A19C6C0-AEF4-DD9F-81F8-A8152F83B2C5}"/>
              </a:ext>
            </a:extLst>
          </p:cNvPr>
          <p:cNvSpPr/>
          <p:nvPr/>
        </p:nvSpPr>
        <p:spPr>
          <a:xfrm>
            <a:off x="9635763" y="3146179"/>
            <a:ext cx="684000" cy="10841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Auto mit einfarbiger Füllung">
            <a:extLst>
              <a:ext uri="{FF2B5EF4-FFF2-40B4-BE49-F238E27FC236}">
                <a16:creationId xmlns:a16="http://schemas.microsoft.com/office/drawing/2014/main" id="{411ED4E8-6A9F-9BF1-935C-B9086F985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0239" y="4202845"/>
            <a:ext cx="914400" cy="914400"/>
          </a:xfrm>
          <a:prstGeom prst="rect">
            <a:avLst/>
          </a:prstGeom>
        </p:spPr>
      </p:pic>
      <p:pic>
        <p:nvPicPr>
          <p:cNvPr id="8" name="Grafik 7" descr="Gruppe von Personen Silhouette">
            <a:extLst>
              <a:ext uri="{FF2B5EF4-FFF2-40B4-BE49-F238E27FC236}">
                <a16:creationId xmlns:a16="http://schemas.microsoft.com/office/drawing/2014/main" id="{D1022C61-5F2F-1866-A1A9-C58FEFDC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085" y="4004884"/>
            <a:ext cx="914400" cy="91440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6C5EAB63-03E6-7D5D-E66A-FAA3A54C6B18}"/>
              </a:ext>
            </a:extLst>
          </p:cNvPr>
          <p:cNvSpPr/>
          <p:nvPr/>
        </p:nvSpPr>
        <p:spPr>
          <a:xfrm>
            <a:off x="9699248" y="4518619"/>
            <a:ext cx="684000" cy="10841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Fragezeichen mit einfarbiger Füllung">
            <a:extLst>
              <a:ext uri="{FF2B5EF4-FFF2-40B4-BE49-F238E27FC236}">
                <a16:creationId xmlns:a16="http://schemas.microsoft.com/office/drawing/2014/main" id="{19189290-5064-5002-B570-4227C6BAD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7488" y="2633128"/>
            <a:ext cx="457200" cy="457200"/>
          </a:xfrm>
          <a:prstGeom prst="rect">
            <a:avLst/>
          </a:prstGeom>
        </p:spPr>
      </p:pic>
      <p:pic>
        <p:nvPicPr>
          <p:cNvPr id="12" name="Grafik 11" descr="Fragezeichen mit einfarbiger Füllung">
            <a:extLst>
              <a:ext uri="{FF2B5EF4-FFF2-40B4-BE49-F238E27FC236}">
                <a16:creationId xmlns:a16="http://schemas.microsoft.com/office/drawing/2014/main" id="{F37E124C-9876-4E3E-5B1C-B9C57A0F2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3179" y="400760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D62BE-1714-0160-D227-EF37635B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Privacy </a:t>
            </a:r>
            <a:r>
              <a:rPr lang="de-DE" dirty="0" err="1"/>
              <a:t>visualization</a:t>
            </a:r>
            <a:r>
              <a:rPr lang="de-DE" dirty="0"/>
              <a:t> of </a:t>
            </a:r>
            <a:r>
              <a:rPr lang="de-DE" dirty="0" err="1"/>
              <a:t>riding</a:t>
            </a:r>
            <a:r>
              <a:rPr lang="de-DE" dirty="0"/>
              <a:t>-pool </a:t>
            </a:r>
            <a:r>
              <a:rPr lang="de-DE" dirty="0" err="1"/>
              <a:t>Platform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592B81C-F989-779D-C5B3-9BCE0F519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3200" dirty="0"/>
                  <a:t>Personal </a:t>
                </a:r>
                <a:r>
                  <a:rPr lang="de-DE" sz="3200" dirty="0" err="1"/>
                  <a:t>information</a:t>
                </a:r>
                <a:r>
                  <a:rPr lang="de-DE" sz="3200" dirty="0"/>
                  <a:t> like </a:t>
                </a:r>
                <a:r>
                  <a:rPr lang="de-DE" sz="3200" dirty="0" err="1"/>
                  <a:t>name</a:t>
                </a:r>
                <a:r>
                  <a:rPr lang="de-DE" sz="3200" dirty="0"/>
                  <a:t>, </a:t>
                </a:r>
                <a:r>
                  <a:rPr lang="de-DE" sz="3200" dirty="0" err="1"/>
                  <a:t>adress</a:t>
                </a:r>
                <a:r>
                  <a:rPr lang="de-DE" sz="3200" dirty="0"/>
                  <a:t>, </a:t>
                </a:r>
                <a:r>
                  <a:rPr lang="de-DE" sz="3200" dirty="0" err="1"/>
                  <a:t>history</a:t>
                </a:r>
                <a:r>
                  <a:rPr lang="de-DE" sz="3200" dirty="0"/>
                  <a:t> of </a:t>
                </a:r>
                <a:r>
                  <a:rPr lang="de-DE" sz="3200" dirty="0" err="1"/>
                  <a:t>rides</a:t>
                </a:r>
                <a:r>
                  <a:rPr lang="de-DE" sz="3200" dirty="0"/>
                  <a:t>, </a:t>
                </a:r>
                <a:r>
                  <a:rPr lang="de-DE" sz="3200" dirty="0" err="1"/>
                  <a:t>ratings</a:t>
                </a:r>
                <a:r>
                  <a:rPr lang="de-DE" sz="3200" dirty="0"/>
                  <a:t> etc. </a:t>
                </a:r>
                <a:r>
                  <a:rPr lang="de-DE" sz="3200" dirty="0" err="1"/>
                  <a:t>should</a:t>
                </a:r>
                <a:r>
                  <a:rPr lang="de-DE" sz="3200" dirty="0"/>
                  <a:t> not </a:t>
                </a:r>
                <a:r>
                  <a:rPr lang="de-DE" sz="3200" dirty="0" err="1"/>
                  <a:t>be</a:t>
                </a:r>
                <a:r>
                  <a:rPr lang="de-DE" sz="3200" dirty="0"/>
                  <a:t> visible to </a:t>
                </a:r>
                <a:r>
                  <a:rPr lang="de-DE" sz="3200" dirty="0" err="1"/>
                  <a:t>every</a:t>
                </a:r>
                <a:r>
                  <a:rPr lang="de-DE" sz="3200" dirty="0"/>
                  <a:t> </a:t>
                </a:r>
                <a:r>
                  <a:rPr lang="de-DE" sz="3200" dirty="0" err="1"/>
                  <a:t>user</a:t>
                </a:r>
                <a:r>
                  <a:rPr lang="de-DE" sz="3200" dirty="0"/>
                  <a:t> of </a:t>
                </a:r>
                <a:r>
                  <a:rPr lang="de-DE" sz="3200" dirty="0" err="1"/>
                  <a:t>the</a:t>
                </a:r>
                <a:r>
                  <a:rPr lang="de-DE" sz="3200" dirty="0"/>
                  <a:t> </a:t>
                </a:r>
                <a:r>
                  <a:rPr lang="de-DE" sz="3200" dirty="0" err="1"/>
                  <a:t>platform</a:t>
                </a:r>
                <a:r>
                  <a:rPr lang="de-DE" sz="3200" dirty="0"/>
                  <a:t> </a:t>
                </a:r>
              </a:p>
              <a:p>
                <a:r>
                  <a:rPr lang="de-DE" sz="3200" dirty="0"/>
                  <a:t>Service </a:t>
                </a:r>
                <a:r>
                  <a:rPr lang="de-DE" sz="3200" dirty="0" err="1"/>
                  <a:t>Perspective</a:t>
                </a:r>
                <a:r>
                  <a:rPr lang="de-DE" sz="3200" dirty="0"/>
                  <a:t> </a:t>
                </a:r>
                <a14:m>
                  <m:oMath xmlns:m="http://schemas.openxmlformats.org/officeDocument/2006/math">
                    <m:r>
                      <a:rPr lang="de-DE" sz="32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3200" dirty="0"/>
                  <a:t> Data </a:t>
                </a:r>
                <a:r>
                  <a:rPr lang="de-DE" sz="3200" dirty="0" err="1"/>
                  <a:t>that</a:t>
                </a:r>
                <a:r>
                  <a:rPr lang="de-DE" sz="3200" dirty="0"/>
                  <a:t> </a:t>
                </a:r>
                <a:r>
                  <a:rPr lang="de-DE" sz="3200" dirty="0" err="1"/>
                  <a:t>is</a:t>
                </a:r>
                <a:r>
                  <a:rPr lang="de-DE" sz="3200" dirty="0"/>
                  <a:t> Visible</a:t>
                </a:r>
              </a:p>
              <a:p>
                <a:pPr marL="324000" lvl="1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592B81C-F989-779D-C5B3-9BCE0F519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54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>
            <a:extLst>
              <a:ext uri="{FF2B5EF4-FFF2-40B4-BE49-F238E27FC236}">
                <a16:creationId xmlns:a16="http://schemas.microsoft.com/office/drawing/2014/main" id="{5F621814-E549-62B6-C215-9B9A81001B6C}"/>
              </a:ext>
            </a:extLst>
          </p:cNvPr>
          <p:cNvSpPr/>
          <p:nvPr/>
        </p:nvSpPr>
        <p:spPr>
          <a:xfrm>
            <a:off x="9610331" y="1891775"/>
            <a:ext cx="2153736" cy="4649843"/>
          </a:xfrm>
          <a:prstGeom prst="rect">
            <a:avLst/>
          </a:prstGeom>
          <a:solidFill>
            <a:srgbClr val="7178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Blockchain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7675E-7175-C02E-3875-FDFA339E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From </a:t>
            </a:r>
            <a:r>
              <a:rPr lang="de-DE" dirty="0" err="1"/>
              <a:t>Riding</a:t>
            </a:r>
            <a:r>
              <a:rPr lang="de-DE" dirty="0"/>
              <a:t> request  to 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59E6E4-CADF-3234-BDA6-344531804251}"/>
              </a:ext>
            </a:extLst>
          </p:cNvPr>
          <p:cNvSpPr/>
          <p:nvPr/>
        </p:nvSpPr>
        <p:spPr>
          <a:xfrm>
            <a:off x="5950519" y="2536776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8D8076B-A8BD-3EDF-53EB-B7FC2998EF90}"/>
              </a:ext>
            </a:extLst>
          </p:cNvPr>
          <p:cNvSpPr/>
          <p:nvPr/>
        </p:nvSpPr>
        <p:spPr>
          <a:xfrm>
            <a:off x="5950800" y="4687400"/>
            <a:ext cx="1424448" cy="1012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Matching Service</a:t>
            </a:r>
          </a:p>
        </p:txBody>
      </p:sp>
      <p:pic>
        <p:nvPicPr>
          <p:cNvPr id="51" name="Grafik 50" descr="Auto mit einfarbiger Füllung">
            <a:extLst>
              <a:ext uri="{FF2B5EF4-FFF2-40B4-BE49-F238E27FC236}">
                <a16:creationId xmlns:a16="http://schemas.microsoft.com/office/drawing/2014/main" id="{188FAC3A-FCC3-587F-2664-E0E342DBB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13" y="4896478"/>
            <a:ext cx="914400" cy="914400"/>
          </a:xfrm>
          <a:prstGeom prst="rect">
            <a:avLst/>
          </a:prstGeom>
        </p:spPr>
      </p:pic>
      <p:pic>
        <p:nvPicPr>
          <p:cNvPr id="53" name="Grafik 52" descr="Auto mit einfarbiger Füllung">
            <a:extLst>
              <a:ext uri="{FF2B5EF4-FFF2-40B4-BE49-F238E27FC236}">
                <a16:creationId xmlns:a16="http://schemas.microsoft.com/office/drawing/2014/main" id="{025E2075-ED09-71AA-ADD9-5FCB3FAC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431" y="2380530"/>
            <a:ext cx="914400" cy="914400"/>
          </a:xfrm>
          <a:prstGeom prst="rect">
            <a:avLst/>
          </a:prstGeom>
        </p:spPr>
      </p:pic>
      <p:sp>
        <p:nvSpPr>
          <p:cNvPr id="67" name="Rechteck 66">
            <a:extLst>
              <a:ext uri="{FF2B5EF4-FFF2-40B4-BE49-F238E27FC236}">
                <a16:creationId xmlns:a16="http://schemas.microsoft.com/office/drawing/2014/main" id="{F8A8B03B-AE5B-DD8F-0ED3-C70E03DC6A5E}"/>
              </a:ext>
            </a:extLst>
          </p:cNvPr>
          <p:cNvSpPr/>
          <p:nvPr/>
        </p:nvSpPr>
        <p:spPr>
          <a:xfrm>
            <a:off x="9995867" y="2648596"/>
            <a:ext cx="1424448" cy="7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9044AA8-682E-276A-3B81-471CF362077B}"/>
              </a:ext>
            </a:extLst>
          </p:cNvPr>
          <p:cNvSpPr/>
          <p:nvPr/>
        </p:nvSpPr>
        <p:spPr>
          <a:xfrm>
            <a:off x="9995867" y="5143072"/>
            <a:ext cx="1424448" cy="7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69AA2122-9991-569B-6EB5-AC390009B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3666" y="2248131"/>
            <a:ext cx="304800" cy="304800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D43B38C8-7612-5D66-94D7-929CF907C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8509" y="5841406"/>
            <a:ext cx="304800" cy="304800"/>
          </a:xfrm>
          <a:prstGeom prst="rect">
            <a:avLst/>
          </a:prstGeom>
        </p:spPr>
      </p:pic>
      <p:sp>
        <p:nvSpPr>
          <p:cNvPr id="89" name="Pfeil: nach rechts 88">
            <a:extLst>
              <a:ext uri="{FF2B5EF4-FFF2-40B4-BE49-F238E27FC236}">
                <a16:creationId xmlns:a16="http://schemas.microsoft.com/office/drawing/2014/main" id="{EE6E1C01-4018-3412-1541-B5A0B4066E8F}"/>
              </a:ext>
            </a:extLst>
          </p:cNvPr>
          <p:cNvSpPr/>
          <p:nvPr/>
        </p:nvSpPr>
        <p:spPr>
          <a:xfrm>
            <a:off x="7488840" y="2986368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Pfeil: nach rechts 90">
            <a:extLst>
              <a:ext uri="{FF2B5EF4-FFF2-40B4-BE49-F238E27FC236}">
                <a16:creationId xmlns:a16="http://schemas.microsoft.com/office/drawing/2014/main" id="{3BF52B5E-F6EA-CDF8-09BF-78BDE5FE5019}"/>
              </a:ext>
            </a:extLst>
          </p:cNvPr>
          <p:cNvSpPr/>
          <p:nvPr/>
        </p:nvSpPr>
        <p:spPr>
          <a:xfrm>
            <a:off x="7535728" y="5184585"/>
            <a:ext cx="19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0767F1D2-AA53-6291-0626-B162A69003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1932" y="2521950"/>
            <a:ext cx="324000" cy="324000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CD512BAE-D99D-1519-C8A6-338253C45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8802" y="5540397"/>
            <a:ext cx="324000" cy="324000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35F3EE21-FB87-171F-D504-5795E29DBC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1332" y="2689500"/>
            <a:ext cx="324000" cy="324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AA53361-C34C-6918-70D3-C8CBCC501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1332" y="4870864"/>
            <a:ext cx="324000" cy="324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C0AB7F3-42A7-1C70-B3B4-3624440534CA}"/>
              </a:ext>
            </a:extLst>
          </p:cNvPr>
          <p:cNvSpPr txBox="1"/>
          <p:nvPr/>
        </p:nvSpPr>
        <p:spPr>
          <a:xfrm rot="21105163">
            <a:off x="1007467" y="2099859"/>
            <a:ext cx="151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</a:rPr>
              <a:t>Token Request</a:t>
            </a:r>
            <a:r>
              <a:rPr lang="de-DE" dirty="0"/>
              <a:t>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D70687-B0B8-B42A-874A-BF094A1D11D7}"/>
              </a:ext>
            </a:extLst>
          </p:cNvPr>
          <p:cNvSpPr txBox="1"/>
          <p:nvPr/>
        </p:nvSpPr>
        <p:spPr>
          <a:xfrm rot="157430">
            <a:off x="1287111" y="3253717"/>
            <a:ext cx="81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Token 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FA61566-4376-AEAD-27CD-1CA3DA203A1A}"/>
              </a:ext>
            </a:extLst>
          </p:cNvPr>
          <p:cNvCxnSpPr>
            <a:cxnSpLocks/>
          </p:cNvCxnSpPr>
          <p:nvPr/>
        </p:nvCxnSpPr>
        <p:spPr>
          <a:xfrm flipV="1">
            <a:off x="1134833" y="2622622"/>
            <a:ext cx="1482448" cy="215108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D19AF6-8B20-6546-4CD9-7291F5890599}"/>
              </a:ext>
            </a:extLst>
          </p:cNvPr>
          <p:cNvCxnSpPr>
            <a:cxnSpLocks/>
          </p:cNvCxnSpPr>
          <p:nvPr/>
        </p:nvCxnSpPr>
        <p:spPr>
          <a:xfrm>
            <a:off x="1141434" y="3257776"/>
            <a:ext cx="4817957" cy="211193"/>
          </a:xfrm>
          <a:prstGeom prst="straightConnector1">
            <a:avLst/>
          </a:prstGeom>
          <a:ln w="412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DC6A7A1-D2A4-5324-BDFB-98DECC1C3181}"/>
              </a:ext>
            </a:extLst>
          </p:cNvPr>
          <p:cNvCxnSpPr>
            <a:cxnSpLocks/>
          </p:cNvCxnSpPr>
          <p:nvPr/>
        </p:nvCxnSpPr>
        <p:spPr>
          <a:xfrm>
            <a:off x="1049925" y="5722726"/>
            <a:ext cx="1512000" cy="108029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357B33E-CF48-1207-E670-0C96596B8D97}"/>
              </a:ext>
            </a:extLst>
          </p:cNvPr>
          <p:cNvCxnSpPr>
            <a:cxnSpLocks/>
          </p:cNvCxnSpPr>
          <p:nvPr/>
        </p:nvCxnSpPr>
        <p:spPr>
          <a:xfrm flipV="1">
            <a:off x="1038256" y="4928424"/>
            <a:ext cx="4890572" cy="313142"/>
          </a:xfrm>
          <a:prstGeom prst="straightConnector1">
            <a:avLst/>
          </a:prstGeom>
          <a:ln w="412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2DE7CFF-028A-928F-21DF-839360D4BBAD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>
            <a:off x="3843279" y="2622622"/>
            <a:ext cx="2107240" cy="420637"/>
          </a:xfrm>
          <a:prstGeom prst="straightConnector1">
            <a:avLst/>
          </a:prstGeom>
          <a:ln w="412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A188682-E43E-AB02-36E8-0AC21C90755B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816000" y="5292936"/>
            <a:ext cx="2101894" cy="513970"/>
          </a:xfrm>
          <a:prstGeom prst="straightConnector1">
            <a:avLst/>
          </a:prstGeom>
          <a:ln w="412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17B2B11A-F6D6-A141-E51E-99D0AB380A80}"/>
              </a:ext>
            </a:extLst>
          </p:cNvPr>
          <p:cNvCxnSpPr>
            <a:cxnSpLocks/>
            <a:stCxn id="4" idx="7"/>
          </p:cNvCxnSpPr>
          <p:nvPr/>
        </p:nvCxnSpPr>
        <p:spPr>
          <a:xfrm>
            <a:off x="3658756" y="2178299"/>
            <a:ext cx="5890121" cy="17372"/>
          </a:xfrm>
          <a:prstGeom prst="straightConnector1">
            <a:avLst/>
          </a:prstGeom>
          <a:ln w="412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B8739D1-88AF-3811-6FDC-D68778D6960D}"/>
              </a:ext>
            </a:extLst>
          </p:cNvPr>
          <p:cNvCxnSpPr>
            <a:cxnSpLocks/>
          </p:cNvCxnSpPr>
          <p:nvPr/>
        </p:nvCxnSpPr>
        <p:spPr>
          <a:xfrm>
            <a:off x="3832884" y="6065724"/>
            <a:ext cx="5688000" cy="0"/>
          </a:xfrm>
          <a:prstGeom prst="straightConnector1">
            <a:avLst/>
          </a:prstGeom>
          <a:ln w="412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790B00E-9B38-19CE-D416-09A53304D472}"/>
              </a:ext>
            </a:extLst>
          </p:cNvPr>
          <p:cNvGrpSpPr/>
          <p:nvPr/>
        </p:nvGrpSpPr>
        <p:grpSpPr>
          <a:xfrm>
            <a:off x="2583279" y="1994254"/>
            <a:ext cx="1260000" cy="1256736"/>
            <a:chOff x="2583279" y="1994254"/>
            <a:chExt cx="1260000" cy="1256736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2C39CE8F-C80B-6826-CCC3-FC7BDD795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3279" y="1994254"/>
              <a:ext cx="1260000" cy="12567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Auth-Service </a:t>
              </a:r>
            </a:p>
          </p:txBody>
        </p:sp>
        <p:pic>
          <p:nvPicPr>
            <p:cNvPr id="13" name="Grafik 12" descr="Datenbank mit einfarbiger Füllung">
              <a:extLst>
                <a:ext uri="{FF2B5EF4-FFF2-40B4-BE49-F238E27FC236}">
                  <a16:creationId xmlns:a16="http://schemas.microsoft.com/office/drawing/2014/main" id="{D928BF5E-C312-15F7-14D7-BAB63C3C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42675" y="2841833"/>
              <a:ext cx="332725" cy="332725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56CB040-97D1-FEBD-7C7E-32A78F6C2F14}"/>
              </a:ext>
            </a:extLst>
          </p:cNvPr>
          <p:cNvGrpSpPr/>
          <p:nvPr/>
        </p:nvGrpSpPr>
        <p:grpSpPr>
          <a:xfrm>
            <a:off x="2556000" y="5178538"/>
            <a:ext cx="1260000" cy="1256736"/>
            <a:chOff x="2445628" y="5178538"/>
            <a:chExt cx="1260000" cy="1256736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A8FF28-A15D-3E02-7C3D-E7BD5F10F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5628" y="5178538"/>
              <a:ext cx="1260000" cy="12567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Auth-Service </a:t>
              </a:r>
            </a:p>
          </p:txBody>
        </p:sp>
        <p:pic>
          <p:nvPicPr>
            <p:cNvPr id="19" name="Grafik 18" descr="Datenbank mit einfarbiger Füllung">
              <a:extLst>
                <a:ext uri="{FF2B5EF4-FFF2-40B4-BE49-F238E27FC236}">
                  <a16:creationId xmlns:a16="http://schemas.microsoft.com/office/drawing/2014/main" id="{F69B47EC-2D03-8766-7927-708687FF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9265" y="5989481"/>
              <a:ext cx="332725" cy="332725"/>
            </a:xfrm>
            <a:prstGeom prst="rect">
              <a:avLst/>
            </a:prstGeom>
          </p:spPr>
        </p:pic>
      </p:grpSp>
      <p:pic>
        <p:nvPicPr>
          <p:cNvPr id="31" name="Grafik 30" descr="Mann mit einfarbiger Füllung">
            <a:extLst>
              <a:ext uri="{FF2B5EF4-FFF2-40B4-BE49-F238E27FC236}">
                <a16:creationId xmlns:a16="http://schemas.microsoft.com/office/drawing/2014/main" id="{1C129B97-31B3-A8E4-C6C5-A9FFEA45A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414" y="3076266"/>
            <a:ext cx="914400" cy="914400"/>
          </a:xfrm>
          <a:prstGeom prst="rect">
            <a:avLst/>
          </a:prstGeom>
        </p:spPr>
      </p:pic>
      <p:pic>
        <p:nvPicPr>
          <p:cNvPr id="32" name="Grafik 31" descr="Mann mit einfarbiger Füllung">
            <a:extLst>
              <a:ext uri="{FF2B5EF4-FFF2-40B4-BE49-F238E27FC236}">
                <a16:creationId xmlns:a16="http://schemas.microsoft.com/office/drawing/2014/main" id="{C5B4358E-5CA7-09DF-713E-A62269E809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779" y="5569817"/>
            <a:ext cx="914400" cy="9144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C47E1EEA-2A3E-6B2B-9C00-3E4687798A5E}"/>
              </a:ext>
            </a:extLst>
          </p:cNvPr>
          <p:cNvSpPr/>
          <p:nvPr/>
        </p:nvSpPr>
        <p:spPr>
          <a:xfrm>
            <a:off x="167223" y="2480767"/>
            <a:ext cx="926322" cy="1556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BF9F7C1-4B18-3B23-2B69-234888C0237D}"/>
              </a:ext>
            </a:extLst>
          </p:cNvPr>
          <p:cNvSpPr/>
          <p:nvPr/>
        </p:nvSpPr>
        <p:spPr>
          <a:xfrm>
            <a:off x="74763" y="4949629"/>
            <a:ext cx="926322" cy="1556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40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>
            <a:extLst>
              <a:ext uri="{FF2B5EF4-FFF2-40B4-BE49-F238E27FC236}">
                <a16:creationId xmlns:a16="http://schemas.microsoft.com/office/drawing/2014/main" id="{5F621814-E549-62B6-C215-9B9A81001B6C}"/>
              </a:ext>
            </a:extLst>
          </p:cNvPr>
          <p:cNvSpPr/>
          <p:nvPr/>
        </p:nvSpPr>
        <p:spPr>
          <a:xfrm>
            <a:off x="9610331" y="1891775"/>
            <a:ext cx="2153736" cy="4649843"/>
          </a:xfrm>
          <a:prstGeom prst="rect">
            <a:avLst/>
          </a:prstGeom>
          <a:solidFill>
            <a:srgbClr val="7178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Blockchain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7675E-7175-C02E-3875-FDFA339E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From </a:t>
            </a:r>
            <a:r>
              <a:rPr lang="de-DE" dirty="0" err="1"/>
              <a:t>Riding</a:t>
            </a:r>
            <a:r>
              <a:rPr lang="de-DE" dirty="0"/>
              <a:t> request  to 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69AA2122-9991-569B-6EB5-AC390009B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2455" y="2679209"/>
            <a:ext cx="304800" cy="304800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D43B38C8-7612-5D66-94D7-929CF907C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3975" y="4867242"/>
            <a:ext cx="304800" cy="304800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35F3EE21-FB87-171F-D504-5795E29DB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9224" y="3525468"/>
            <a:ext cx="324000" cy="324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C0AB7F3-42A7-1C70-B3B4-3624440534CA}"/>
              </a:ext>
            </a:extLst>
          </p:cNvPr>
          <p:cNvSpPr txBox="1"/>
          <p:nvPr/>
        </p:nvSpPr>
        <p:spPr>
          <a:xfrm>
            <a:off x="1118174" y="2552931"/>
            <a:ext cx="151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</a:rPr>
              <a:t>Token Request</a:t>
            </a:r>
            <a:r>
              <a:rPr lang="de-DE" dirty="0"/>
              <a:t>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D70687-B0B8-B42A-874A-BF094A1D11D7}"/>
              </a:ext>
            </a:extLst>
          </p:cNvPr>
          <p:cNvSpPr txBox="1"/>
          <p:nvPr/>
        </p:nvSpPr>
        <p:spPr>
          <a:xfrm>
            <a:off x="1400992" y="3502003"/>
            <a:ext cx="81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Token 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FA61566-4376-AEAD-27CD-1CA3DA203A1A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1142652" y="3136725"/>
            <a:ext cx="1452223" cy="0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D19AF6-8B20-6546-4CD9-7291F5890599}"/>
              </a:ext>
            </a:extLst>
          </p:cNvPr>
          <p:cNvCxnSpPr>
            <a:cxnSpLocks/>
          </p:cNvCxnSpPr>
          <p:nvPr/>
        </p:nvCxnSpPr>
        <p:spPr>
          <a:xfrm>
            <a:off x="1129652" y="3843317"/>
            <a:ext cx="4752240" cy="6151"/>
          </a:xfrm>
          <a:prstGeom prst="straightConnector1">
            <a:avLst/>
          </a:prstGeom>
          <a:ln w="412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2DE7CFF-028A-928F-21DF-839360D4BBA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854875" y="3136725"/>
            <a:ext cx="2150553" cy="550927"/>
          </a:xfrm>
          <a:prstGeom prst="straightConnector1">
            <a:avLst/>
          </a:prstGeom>
          <a:ln w="412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17B2B11A-F6D6-A141-E51E-99D0AB380A80}"/>
              </a:ext>
            </a:extLst>
          </p:cNvPr>
          <p:cNvCxnSpPr>
            <a:cxnSpLocks/>
          </p:cNvCxnSpPr>
          <p:nvPr/>
        </p:nvCxnSpPr>
        <p:spPr>
          <a:xfrm>
            <a:off x="3671103" y="2649254"/>
            <a:ext cx="5890121" cy="17372"/>
          </a:xfrm>
          <a:prstGeom prst="straightConnector1">
            <a:avLst/>
          </a:prstGeom>
          <a:ln w="412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790B00E-9B38-19CE-D416-09A53304D472}"/>
              </a:ext>
            </a:extLst>
          </p:cNvPr>
          <p:cNvGrpSpPr/>
          <p:nvPr/>
        </p:nvGrpSpPr>
        <p:grpSpPr>
          <a:xfrm>
            <a:off x="2594875" y="2508357"/>
            <a:ext cx="1260000" cy="1256736"/>
            <a:chOff x="2583279" y="1994254"/>
            <a:chExt cx="1260000" cy="1256736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2C39CE8F-C80B-6826-CCC3-FC7BDD795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3279" y="1994254"/>
              <a:ext cx="1260000" cy="12567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Auth-Service </a:t>
              </a:r>
            </a:p>
          </p:txBody>
        </p:sp>
        <p:pic>
          <p:nvPicPr>
            <p:cNvPr id="13" name="Grafik 12" descr="Datenbank mit einfarbiger Füllung">
              <a:extLst>
                <a:ext uri="{FF2B5EF4-FFF2-40B4-BE49-F238E27FC236}">
                  <a16:creationId xmlns:a16="http://schemas.microsoft.com/office/drawing/2014/main" id="{D928BF5E-C312-15F7-14D7-BAB63C3C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42675" y="2841833"/>
              <a:ext cx="332725" cy="332725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56CB040-97D1-FEBD-7C7E-32A78F6C2F14}"/>
              </a:ext>
            </a:extLst>
          </p:cNvPr>
          <p:cNvGrpSpPr/>
          <p:nvPr/>
        </p:nvGrpSpPr>
        <p:grpSpPr>
          <a:xfrm>
            <a:off x="2556000" y="4747030"/>
            <a:ext cx="1260000" cy="1256736"/>
            <a:chOff x="2445628" y="5178538"/>
            <a:chExt cx="1260000" cy="1256736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A8FF28-A15D-3E02-7C3D-E7BD5F10F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5628" y="5178538"/>
              <a:ext cx="1260000" cy="12567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Auth-Service </a:t>
              </a:r>
            </a:p>
          </p:txBody>
        </p:sp>
        <p:pic>
          <p:nvPicPr>
            <p:cNvPr id="19" name="Grafik 18" descr="Datenbank mit einfarbiger Füllung">
              <a:extLst>
                <a:ext uri="{FF2B5EF4-FFF2-40B4-BE49-F238E27FC236}">
                  <a16:creationId xmlns:a16="http://schemas.microsoft.com/office/drawing/2014/main" id="{F69B47EC-2D03-8766-7927-708687FF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9265" y="5989481"/>
              <a:ext cx="332725" cy="332725"/>
            </a:xfrm>
            <a:prstGeom prst="rect">
              <a:avLst/>
            </a:prstGeom>
          </p:spPr>
        </p:pic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B058699A-6AFD-5199-F774-7DFF03EEE5FF}"/>
              </a:ext>
            </a:extLst>
          </p:cNvPr>
          <p:cNvGrpSpPr/>
          <p:nvPr/>
        </p:nvGrpSpPr>
        <p:grpSpPr>
          <a:xfrm>
            <a:off x="5656379" y="3505246"/>
            <a:ext cx="1954642" cy="1505792"/>
            <a:chOff x="5656379" y="3022368"/>
            <a:chExt cx="1954642" cy="1505792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759E6E4-CADF-3234-BDA6-344531804251}"/>
                </a:ext>
              </a:extLst>
            </p:cNvPr>
            <p:cNvSpPr/>
            <p:nvPr/>
          </p:nvSpPr>
          <p:spPr>
            <a:xfrm>
              <a:off x="6186573" y="3022368"/>
              <a:ext cx="1424448" cy="10129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Matching Service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8D8076B-A8BD-3EDF-53EB-B7FC2998EF90}"/>
                </a:ext>
              </a:extLst>
            </p:cNvPr>
            <p:cNvSpPr/>
            <p:nvPr/>
          </p:nvSpPr>
          <p:spPr>
            <a:xfrm>
              <a:off x="6024409" y="3128404"/>
              <a:ext cx="1424448" cy="10129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Matching Service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CE8474E-07B9-E549-C0D5-2A35FC994CD9}"/>
                </a:ext>
              </a:extLst>
            </p:cNvPr>
            <p:cNvSpPr/>
            <p:nvPr/>
          </p:nvSpPr>
          <p:spPr>
            <a:xfrm>
              <a:off x="5881892" y="3311482"/>
              <a:ext cx="1424448" cy="10129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Matching Service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E60D8C6-CECF-8092-0AEA-3C64FC56962C}"/>
                </a:ext>
              </a:extLst>
            </p:cNvPr>
            <p:cNvSpPr/>
            <p:nvPr/>
          </p:nvSpPr>
          <p:spPr>
            <a:xfrm>
              <a:off x="5656379" y="3515194"/>
              <a:ext cx="1424448" cy="10129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Matching Service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0A4FCC8-5267-9D9D-9EDC-81DA7988B038}"/>
              </a:ext>
            </a:extLst>
          </p:cNvPr>
          <p:cNvGrpSpPr/>
          <p:nvPr/>
        </p:nvGrpSpPr>
        <p:grpSpPr>
          <a:xfrm>
            <a:off x="167223" y="2532137"/>
            <a:ext cx="926322" cy="1556010"/>
            <a:chOff x="167223" y="2480767"/>
            <a:chExt cx="926322" cy="1556010"/>
          </a:xfrm>
        </p:grpSpPr>
        <p:pic>
          <p:nvPicPr>
            <p:cNvPr id="53" name="Grafik 52" descr="Auto mit einfarbiger Füllung">
              <a:extLst>
                <a:ext uri="{FF2B5EF4-FFF2-40B4-BE49-F238E27FC236}">
                  <a16:creationId xmlns:a16="http://schemas.microsoft.com/office/drawing/2014/main" id="{025E2075-ED09-71AA-ADD9-5FCB3FACB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9143" y="3405084"/>
              <a:ext cx="425846" cy="425846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47E1EEA-2A3E-6B2B-9C00-3E4687798A5E}"/>
                </a:ext>
              </a:extLst>
            </p:cNvPr>
            <p:cNvSpPr/>
            <p:nvPr/>
          </p:nvSpPr>
          <p:spPr>
            <a:xfrm>
              <a:off x="167223" y="2480767"/>
              <a:ext cx="926322" cy="15560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 descr="Gruppe von Personen mit einfarbiger Füllung">
              <a:extLst>
                <a:ext uri="{FF2B5EF4-FFF2-40B4-BE49-F238E27FC236}">
                  <a16:creationId xmlns:a16="http://schemas.microsoft.com/office/drawing/2014/main" id="{13693AFC-77C1-A5C3-7DE2-7774BA2E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428" y="2587123"/>
              <a:ext cx="856153" cy="856153"/>
            </a:xfrm>
            <a:prstGeom prst="rect">
              <a:avLst/>
            </a:prstGeom>
          </p:spPr>
        </p:pic>
      </p:grpSp>
      <p:pic>
        <p:nvPicPr>
          <p:cNvPr id="47" name="Grafik 46" descr="Auto mit einfarbiger Füllung">
            <a:extLst>
              <a:ext uri="{FF2B5EF4-FFF2-40B4-BE49-F238E27FC236}">
                <a16:creationId xmlns:a16="http://schemas.microsoft.com/office/drawing/2014/main" id="{4519CB49-42C0-4CB7-9866-0FB2C2E07B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561" y="3687652"/>
            <a:ext cx="425846" cy="425846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C381B7F-1E3A-47EB-AE46-DF8D9C7FC2D0}"/>
              </a:ext>
            </a:extLst>
          </p:cNvPr>
          <p:cNvGrpSpPr/>
          <p:nvPr/>
        </p:nvGrpSpPr>
        <p:grpSpPr>
          <a:xfrm>
            <a:off x="175428" y="4350085"/>
            <a:ext cx="926322" cy="1556010"/>
            <a:chOff x="167223" y="2480767"/>
            <a:chExt cx="926322" cy="1556010"/>
          </a:xfrm>
        </p:grpSpPr>
        <p:pic>
          <p:nvPicPr>
            <p:cNvPr id="54" name="Grafik 53" descr="Auto mit einfarbiger Füllung">
              <a:extLst>
                <a:ext uri="{FF2B5EF4-FFF2-40B4-BE49-F238E27FC236}">
                  <a16:creationId xmlns:a16="http://schemas.microsoft.com/office/drawing/2014/main" id="{3FA27779-30DA-7584-843D-4EC4DD05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9143" y="3405084"/>
              <a:ext cx="425846" cy="425846"/>
            </a:xfrm>
            <a:prstGeom prst="rect">
              <a:avLst/>
            </a:prstGeom>
          </p:spPr>
        </p:pic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FE560D3-4722-AB6B-F90F-EEBE3CCD683A}"/>
                </a:ext>
              </a:extLst>
            </p:cNvPr>
            <p:cNvSpPr/>
            <p:nvPr/>
          </p:nvSpPr>
          <p:spPr>
            <a:xfrm>
              <a:off x="167223" y="2480767"/>
              <a:ext cx="926322" cy="15560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6" name="Grafik 55" descr="Gruppe von Personen mit einfarbiger Füllung">
              <a:extLst>
                <a:ext uri="{FF2B5EF4-FFF2-40B4-BE49-F238E27FC236}">
                  <a16:creationId xmlns:a16="http://schemas.microsoft.com/office/drawing/2014/main" id="{6C8848C1-262B-86ED-7151-736E59344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428" y="2587123"/>
              <a:ext cx="856153" cy="856153"/>
            </a:xfrm>
            <a:prstGeom prst="rect">
              <a:avLst/>
            </a:prstGeom>
          </p:spPr>
        </p:pic>
      </p:grp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9E851AF-A9AA-D686-B9FC-6967C729E370}"/>
              </a:ext>
            </a:extLst>
          </p:cNvPr>
          <p:cNvCxnSpPr>
            <a:cxnSpLocks/>
          </p:cNvCxnSpPr>
          <p:nvPr/>
        </p:nvCxnSpPr>
        <p:spPr>
          <a:xfrm flipV="1">
            <a:off x="1126820" y="4440514"/>
            <a:ext cx="4526727" cy="349"/>
          </a:xfrm>
          <a:prstGeom prst="straightConnector1">
            <a:avLst/>
          </a:prstGeom>
          <a:ln w="412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FE34573-EE91-7829-14F9-881762431BD3}"/>
              </a:ext>
            </a:extLst>
          </p:cNvPr>
          <p:cNvCxnSpPr>
            <a:cxnSpLocks/>
          </p:cNvCxnSpPr>
          <p:nvPr/>
        </p:nvCxnSpPr>
        <p:spPr>
          <a:xfrm>
            <a:off x="1103777" y="5221980"/>
            <a:ext cx="1452223" cy="0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>
            <a:extLst>
              <a:ext uri="{FF2B5EF4-FFF2-40B4-BE49-F238E27FC236}">
                <a16:creationId xmlns:a16="http://schemas.microsoft.com/office/drawing/2014/main" id="{2206D679-6F08-3C6C-B8B6-9ABD80A90DB6}"/>
              </a:ext>
            </a:extLst>
          </p:cNvPr>
          <p:cNvSpPr/>
          <p:nvPr/>
        </p:nvSpPr>
        <p:spPr>
          <a:xfrm>
            <a:off x="10219213" y="3163946"/>
            <a:ext cx="1424448" cy="72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F8A8B03B-AE5B-DD8F-0ED3-C70E03DC6A5E}"/>
              </a:ext>
            </a:extLst>
          </p:cNvPr>
          <p:cNvSpPr/>
          <p:nvPr/>
        </p:nvSpPr>
        <p:spPr>
          <a:xfrm>
            <a:off x="10007379" y="3321764"/>
            <a:ext cx="1424448" cy="72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E4DB62DB-F42D-B67A-A44D-3B427841D0A6}"/>
              </a:ext>
            </a:extLst>
          </p:cNvPr>
          <p:cNvSpPr/>
          <p:nvPr/>
        </p:nvSpPr>
        <p:spPr>
          <a:xfrm>
            <a:off x="9866450" y="3470685"/>
            <a:ext cx="1424448" cy="72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89" name="Pfeil: nach rechts 88">
            <a:extLst>
              <a:ext uri="{FF2B5EF4-FFF2-40B4-BE49-F238E27FC236}">
                <a16:creationId xmlns:a16="http://schemas.microsoft.com/office/drawing/2014/main" id="{EE6E1C01-4018-3412-1541-B5A0B4066E8F}"/>
              </a:ext>
            </a:extLst>
          </p:cNvPr>
          <p:cNvSpPr/>
          <p:nvPr/>
        </p:nvSpPr>
        <p:spPr>
          <a:xfrm>
            <a:off x="7653224" y="3839116"/>
            <a:ext cx="2160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A652BC2-21E8-8830-A2A0-3D583946422C}"/>
              </a:ext>
            </a:extLst>
          </p:cNvPr>
          <p:cNvSpPr/>
          <p:nvPr/>
        </p:nvSpPr>
        <p:spPr>
          <a:xfrm>
            <a:off x="10145581" y="4816370"/>
            <a:ext cx="1424448" cy="72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F817A4B-8EE9-0D6F-D9A6-70BF1E63DB94}"/>
              </a:ext>
            </a:extLst>
          </p:cNvPr>
          <p:cNvSpPr/>
          <p:nvPr/>
        </p:nvSpPr>
        <p:spPr>
          <a:xfrm>
            <a:off x="9933747" y="4974188"/>
            <a:ext cx="1424448" cy="72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46A3F1A-9674-78D4-399B-3E65B2DE63FD}"/>
              </a:ext>
            </a:extLst>
          </p:cNvPr>
          <p:cNvSpPr/>
          <p:nvPr/>
        </p:nvSpPr>
        <p:spPr>
          <a:xfrm>
            <a:off x="9792818" y="5123109"/>
            <a:ext cx="1424448" cy="729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BBBE8A76-A2C5-7C02-4DA6-F56C3575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9224" y="4525155"/>
            <a:ext cx="324000" cy="324000"/>
          </a:xfrm>
          <a:prstGeom prst="rect">
            <a:avLst/>
          </a:prstGeom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38C4AF8-D9A8-D11E-AC06-8D73BD7472D5}"/>
              </a:ext>
            </a:extLst>
          </p:cNvPr>
          <p:cNvCxnSpPr>
            <a:cxnSpLocks/>
          </p:cNvCxnSpPr>
          <p:nvPr/>
        </p:nvCxnSpPr>
        <p:spPr>
          <a:xfrm>
            <a:off x="3821283" y="5565700"/>
            <a:ext cx="5724000" cy="17372"/>
          </a:xfrm>
          <a:prstGeom prst="straightConnector1">
            <a:avLst/>
          </a:prstGeom>
          <a:ln w="412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 descr="Auto mit einfarbiger Füllung">
            <a:extLst>
              <a:ext uri="{FF2B5EF4-FFF2-40B4-BE49-F238E27FC236}">
                <a16:creationId xmlns:a16="http://schemas.microsoft.com/office/drawing/2014/main" id="{E0F8A254-7751-2526-3144-FA7AAC85C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2065" y="5483805"/>
            <a:ext cx="425846" cy="425846"/>
          </a:xfrm>
          <a:prstGeom prst="rect">
            <a:avLst/>
          </a:prstGeom>
        </p:spPr>
      </p:pic>
      <p:sp>
        <p:nvSpPr>
          <p:cNvPr id="78" name="Pfeil: nach rechts 77">
            <a:extLst>
              <a:ext uri="{FF2B5EF4-FFF2-40B4-BE49-F238E27FC236}">
                <a16:creationId xmlns:a16="http://schemas.microsoft.com/office/drawing/2014/main" id="{8FB50287-1442-7F56-F848-A2416897EB17}"/>
              </a:ext>
            </a:extLst>
          </p:cNvPr>
          <p:cNvSpPr/>
          <p:nvPr/>
        </p:nvSpPr>
        <p:spPr>
          <a:xfrm>
            <a:off x="7197644" y="4814012"/>
            <a:ext cx="2808000" cy="72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A188682-E43E-AB02-36E8-0AC21C90755B}"/>
              </a:ext>
            </a:extLst>
          </p:cNvPr>
          <p:cNvCxnSpPr>
            <a:cxnSpLocks/>
          </p:cNvCxnSpPr>
          <p:nvPr/>
        </p:nvCxnSpPr>
        <p:spPr>
          <a:xfrm flipV="1">
            <a:off x="3865107" y="4545703"/>
            <a:ext cx="1816549" cy="700604"/>
          </a:xfrm>
          <a:prstGeom prst="straightConnector1">
            <a:avLst/>
          </a:prstGeom>
          <a:ln w="412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CD512BAE-D99D-1519-C8A6-338253C45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4334" y="4642562"/>
            <a:ext cx="324000" cy="324000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0767F1D2-AA53-6291-0626-B162A6900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2334" y="3213333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94303F-93F2-5E55-41DC-5380459C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Conceptual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A86C211-1435-46EF-5A2E-296E392A74A3}"/>
              </a:ext>
            </a:extLst>
          </p:cNvPr>
          <p:cNvSpPr>
            <a:spLocks noGrp="1"/>
          </p:cNvSpPr>
          <p:nvPr/>
        </p:nvSpPr>
        <p:spPr>
          <a:xfrm>
            <a:off x="579600" y="2304888"/>
            <a:ext cx="11323937" cy="3975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 err="1"/>
              <a:t>Visualize</a:t>
            </a:r>
            <a:r>
              <a:rPr lang="de-DE" sz="3200" dirty="0"/>
              <a:t> private data </a:t>
            </a:r>
            <a:r>
              <a:rPr lang="de-DE" sz="3200" dirty="0" err="1"/>
              <a:t>according</a:t>
            </a:r>
            <a:r>
              <a:rPr lang="de-DE" sz="3200" dirty="0"/>
              <a:t> to different </a:t>
            </a:r>
            <a:r>
              <a:rPr lang="de-DE" sz="3200" dirty="0" err="1"/>
              <a:t>perspectives</a:t>
            </a:r>
            <a:r>
              <a:rPr lang="de-DE" sz="3200" dirty="0"/>
              <a:t>: 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D7AC3E0-1BA0-E7D8-5E35-EC53FB9639C2}"/>
              </a:ext>
            </a:extLst>
          </p:cNvPr>
          <p:cNvSpPr>
            <a:spLocks noChangeAspect="1"/>
          </p:cNvSpPr>
          <p:nvPr/>
        </p:nvSpPr>
        <p:spPr>
          <a:xfrm>
            <a:off x="438364" y="3203838"/>
            <a:ext cx="2959673" cy="2952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/>
              <a:t>Auth.-</a:t>
            </a:r>
          </a:p>
          <a:p>
            <a:pPr algn="ctr"/>
            <a:r>
              <a:rPr lang="de-DE" sz="4000" dirty="0"/>
              <a:t>Service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F822FA-77E7-864B-F524-4A051FA303AC}"/>
              </a:ext>
            </a:extLst>
          </p:cNvPr>
          <p:cNvSpPr/>
          <p:nvPr/>
        </p:nvSpPr>
        <p:spPr>
          <a:xfrm>
            <a:off x="3816481" y="3318535"/>
            <a:ext cx="3635621" cy="28373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Matching Service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C10E08B-2DAD-7BEE-F8A3-E072C926EBED}"/>
              </a:ext>
            </a:extLst>
          </p:cNvPr>
          <p:cNvSpPr/>
          <p:nvPr/>
        </p:nvSpPr>
        <p:spPr>
          <a:xfrm>
            <a:off x="7870546" y="3737324"/>
            <a:ext cx="3883090" cy="19997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Smart </a:t>
            </a:r>
            <a:r>
              <a:rPr lang="de-DE" sz="3200" dirty="0" err="1"/>
              <a:t>Contract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93764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9729A-910E-4EA5-2CC5-EEEE4287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question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C3EA81-F550-FBF9-40CD-6D7D19B83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4000" dirty="0" err="1"/>
              <a:t>How</a:t>
            </a:r>
            <a:r>
              <a:rPr lang="de-DE" sz="4000" dirty="0"/>
              <a:t> to </a:t>
            </a:r>
            <a:r>
              <a:rPr lang="de-DE" sz="4000" dirty="0" err="1"/>
              <a:t>visualize</a:t>
            </a:r>
            <a:r>
              <a:rPr lang="de-DE" sz="4000" dirty="0"/>
              <a:t> data </a:t>
            </a:r>
            <a:r>
              <a:rPr lang="de-DE" sz="4000" dirty="0" err="1"/>
              <a:t>privacy</a:t>
            </a:r>
            <a:r>
              <a:rPr lang="de-DE" sz="4000" dirty="0"/>
              <a:t> </a:t>
            </a:r>
            <a:r>
              <a:rPr lang="de-DE" sz="4000" dirty="0" err="1"/>
              <a:t>within</a:t>
            </a:r>
            <a:r>
              <a:rPr lang="de-DE" sz="4000" dirty="0"/>
              <a:t> a </a:t>
            </a:r>
            <a:r>
              <a:rPr lang="de-DE" sz="4000" dirty="0" err="1"/>
              <a:t>ride</a:t>
            </a:r>
            <a:r>
              <a:rPr lang="de-DE" sz="4000" dirty="0"/>
              <a:t>-pooling </a:t>
            </a:r>
            <a:r>
              <a:rPr lang="de-DE" sz="4000" dirty="0" err="1"/>
              <a:t>platform</a:t>
            </a:r>
            <a:r>
              <a:rPr lang="de-DE" sz="4000" dirty="0"/>
              <a:t>?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591415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3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{A2682735-EAC6-4007-9BB0-1966758968D8}tf56390039_win32</Template>
  <TotalTime>0</TotalTime>
  <Words>944</Words>
  <Application>Microsoft Office PowerPoint</Application>
  <PresentationFormat>Breitbild</PresentationFormat>
  <Paragraphs>220</Paragraphs>
  <Slides>25</Slides>
  <Notes>13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Gill Sans MT</vt:lpstr>
      <vt:lpstr>Wingdings 2</vt:lpstr>
      <vt:lpstr>Benutzerdefiniert</vt:lpstr>
      <vt:lpstr>Privacy drifters</vt:lpstr>
      <vt:lpstr>Content</vt:lpstr>
      <vt:lpstr>Problem Description</vt:lpstr>
      <vt:lpstr>ride-Pooling Platforms</vt:lpstr>
      <vt:lpstr>Privacy visualization of riding-pool Platform</vt:lpstr>
      <vt:lpstr>From Riding request  to smart contract</vt:lpstr>
      <vt:lpstr>From Riding request  to smart contract</vt:lpstr>
      <vt:lpstr>Conceptual approach</vt:lpstr>
      <vt:lpstr>Research question</vt:lpstr>
      <vt:lpstr>Our Approach</vt:lpstr>
      <vt:lpstr>Technological approach</vt:lpstr>
      <vt:lpstr>From Riding request  to smart contract</vt:lpstr>
      <vt:lpstr>From Riding request  to smart contract</vt:lpstr>
      <vt:lpstr>From Riding request  to smart contract</vt:lpstr>
      <vt:lpstr>From Riding request  to smart contract</vt:lpstr>
      <vt:lpstr>From Riding request  to smart contract</vt:lpstr>
      <vt:lpstr>From Riding request  to smart contract</vt:lpstr>
      <vt:lpstr>From Riding request  to smart contract</vt:lpstr>
      <vt:lpstr>Results  </vt:lpstr>
      <vt:lpstr>Authentification service  View</vt:lpstr>
      <vt:lpstr>Matching Service  View</vt:lpstr>
      <vt:lpstr>PowerPoint-Präsentation</vt:lpstr>
      <vt:lpstr>PowerPoint-Präsentation</vt:lpstr>
      <vt:lpstr>Smart contract Service  View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drifters</dc:title>
  <dc:creator>Lara Kollikowski</dc:creator>
  <cp:lastModifiedBy>Lara Kollikowski</cp:lastModifiedBy>
  <cp:revision>54</cp:revision>
  <dcterms:created xsi:type="dcterms:W3CDTF">2023-11-10T20:13:45Z</dcterms:created>
  <dcterms:modified xsi:type="dcterms:W3CDTF">2023-11-11T16:48:33Z</dcterms:modified>
</cp:coreProperties>
</file>